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71" r:id="rId2"/>
    <p:sldMasterId id="2147483683" r:id="rId3"/>
    <p:sldMasterId id="2147483695" r:id="rId4"/>
    <p:sldMasterId id="2147483707" r:id="rId5"/>
  </p:sldMasterIdLst>
  <p:notesMasterIdLst>
    <p:notesMasterId r:id="rId171"/>
  </p:notesMasterIdLst>
  <p:sldIdLst>
    <p:sldId id="257" r:id="rId6"/>
    <p:sldId id="258" r:id="rId7"/>
    <p:sldId id="259" r:id="rId8"/>
    <p:sldId id="260" r:id="rId9"/>
    <p:sldId id="261" r:id="rId10"/>
    <p:sldId id="262" r:id="rId11"/>
    <p:sldId id="263" r:id="rId12"/>
    <p:sldId id="265" r:id="rId13"/>
    <p:sldId id="266" r:id="rId14"/>
    <p:sldId id="267" r:id="rId15"/>
    <p:sldId id="270" r:id="rId16"/>
    <p:sldId id="280" r:id="rId17"/>
    <p:sldId id="283" r:id="rId18"/>
    <p:sldId id="286" r:id="rId19"/>
    <p:sldId id="289" r:id="rId20"/>
    <p:sldId id="292" r:id="rId21"/>
    <p:sldId id="295" r:id="rId22"/>
    <p:sldId id="298" r:id="rId23"/>
    <p:sldId id="301" r:id="rId24"/>
    <p:sldId id="304" r:id="rId25"/>
    <p:sldId id="307" r:id="rId26"/>
    <p:sldId id="310" r:id="rId27"/>
    <p:sldId id="313" r:id="rId28"/>
    <p:sldId id="316" r:id="rId29"/>
    <p:sldId id="319" r:id="rId30"/>
    <p:sldId id="322" r:id="rId31"/>
    <p:sldId id="325" r:id="rId32"/>
    <p:sldId id="328" r:id="rId33"/>
    <p:sldId id="331" r:id="rId34"/>
    <p:sldId id="334" r:id="rId35"/>
    <p:sldId id="337" r:id="rId36"/>
    <p:sldId id="340" r:id="rId37"/>
    <p:sldId id="343" r:id="rId38"/>
    <p:sldId id="346" r:id="rId39"/>
    <p:sldId id="349" r:id="rId40"/>
    <p:sldId id="352" r:id="rId41"/>
    <p:sldId id="355" r:id="rId42"/>
    <p:sldId id="358" r:id="rId43"/>
    <p:sldId id="361" r:id="rId44"/>
    <p:sldId id="364" r:id="rId45"/>
    <p:sldId id="367" r:id="rId46"/>
    <p:sldId id="370" r:id="rId47"/>
    <p:sldId id="373" r:id="rId48"/>
    <p:sldId id="376" r:id="rId49"/>
    <p:sldId id="379" r:id="rId50"/>
    <p:sldId id="382" r:id="rId51"/>
    <p:sldId id="385" r:id="rId52"/>
    <p:sldId id="388" r:id="rId53"/>
    <p:sldId id="391" r:id="rId54"/>
    <p:sldId id="394" r:id="rId55"/>
    <p:sldId id="397" r:id="rId56"/>
    <p:sldId id="400" r:id="rId57"/>
    <p:sldId id="403" r:id="rId58"/>
    <p:sldId id="406" r:id="rId59"/>
    <p:sldId id="409" r:id="rId60"/>
    <p:sldId id="410" r:id="rId61"/>
    <p:sldId id="411" r:id="rId62"/>
    <p:sldId id="412" r:id="rId63"/>
    <p:sldId id="413" r:id="rId64"/>
    <p:sldId id="414" r:id="rId65"/>
    <p:sldId id="415" r:id="rId66"/>
    <p:sldId id="416" r:id="rId67"/>
    <p:sldId id="417" r:id="rId68"/>
    <p:sldId id="418" r:id="rId69"/>
    <p:sldId id="419" r:id="rId70"/>
    <p:sldId id="269" r:id="rId71"/>
    <p:sldId id="420" r:id="rId72"/>
    <p:sldId id="421" r:id="rId73"/>
    <p:sldId id="422" r:id="rId74"/>
    <p:sldId id="423" r:id="rId75"/>
    <p:sldId id="424" r:id="rId76"/>
    <p:sldId id="425" r:id="rId77"/>
    <p:sldId id="426" r:id="rId78"/>
    <p:sldId id="427" r:id="rId79"/>
    <p:sldId id="428" r:id="rId80"/>
    <p:sldId id="429" r:id="rId81"/>
    <p:sldId id="430" r:id="rId82"/>
    <p:sldId id="431" r:id="rId83"/>
    <p:sldId id="432" r:id="rId84"/>
    <p:sldId id="433" r:id="rId85"/>
    <p:sldId id="434" r:id="rId86"/>
    <p:sldId id="435" r:id="rId87"/>
    <p:sldId id="436" r:id="rId88"/>
    <p:sldId id="437" r:id="rId89"/>
    <p:sldId id="438" r:id="rId90"/>
    <p:sldId id="439" r:id="rId91"/>
    <p:sldId id="440" r:id="rId92"/>
    <p:sldId id="441" r:id="rId93"/>
    <p:sldId id="442" r:id="rId94"/>
    <p:sldId id="443" r:id="rId95"/>
    <p:sldId id="444" r:id="rId96"/>
    <p:sldId id="445" r:id="rId97"/>
    <p:sldId id="446" r:id="rId98"/>
    <p:sldId id="447" r:id="rId99"/>
    <p:sldId id="448" r:id="rId100"/>
    <p:sldId id="449" r:id="rId101"/>
    <p:sldId id="450" r:id="rId102"/>
    <p:sldId id="451" r:id="rId103"/>
    <p:sldId id="452" r:id="rId104"/>
    <p:sldId id="453" r:id="rId105"/>
    <p:sldId id="454" r:id="rId106"/>
    <p:sldId id="455" r:id="rId107"/>
    <p:sldId id="456" r:id="rId108"/>
    <p:sldId id="457" r:id="rId109"/>
    <p:sldId id="458" r:id="rId110"/>
    <p:sldId id="459" r:id="rId111"/>
    <p:sldId id="460" r:id="rId112"/>
    <p:sldId id="461" r:id="rId113"/>
    <p:sldId id="462" r:id="rId114"/>
    <p:sldId id="463" r:id="rId115"/>
    <p:sldId id="464" r:id="rId116"/>
    <p:sldId id="465" r:id="rId117"/>
    <p:sldId id="466" r:id="rId118"/>
    <p:sldId id="467" r:id="rId119"/>
    <p:sldId id="468" r:id="rId120"/>
    <p:sldId id="469" r:id="rId121"/>
    <p:sldId id="470" r:id="rId122"/>
    <p:sldId id="471" r:id="rId123"/>
    <p:sldId id="472" r:id="rId124"/>
    <p:sldId id="473" r:id="rId125"/>
    <p:sldId id="474" r:id="rId126"/>
    <p:sldId id="475" r:id="rId127"/>
    <p:sldId id="476" r:id="rId128"/>
    <p:sldId id="477" r:id="rId129"/>
    <p:sldId id="478" r:id="rId130"/>
    <p:sldId id="479" r:id="rId131"/>
    <p:sldId id="480" r:id="rId132"/>
    <p:sldId id="481" r:id="rId133"/>
    <p:sldId id="482" r:id="rId134"/>
    <p:sldId id="483" r:id="rId135"/>
    <p:sldId id="484" r:id="rId136"/>
    <p:sldId id="485" r:id="rId137"/>
    <p:sldId id="486" r:id="rId138"/>
    <p:sldId id="487" r:id="rId139"/>
    <p:sldId id="488" r:id="rId140"/>
    <p:sldId id="489" r:id="rId141"/>
    <p:sldId id="490" r:id="rId142"/>
    <p:sldId id="491" r:id="rId143"/>
    <p:sldId id="492" r:id="rId144"/>
    <p:sldId id="493" r:id="rId145"/>
    <p:sldId id="494" r:id="rId146"/>
    <p:sldId id="495" r:id="rId147"/>
    <p:sldId id="496" r:id="rId148"/>
    <p:sldId id="497" r:id="rId149"/>
    <p:sldId id="498" r:id="rId150"/>
    <p:sldId id="499" r:id="rId151"/>
    <p:sldId id="500" r:id="rId152"/>
    <p:sldId id="501" r:id="rId153"/>
    <p:sldId id="502" r:id="rId154"/>
    <p:sldId id="503" r:id="rId155"/>
    <p:sldId id="504" r:id="rId156"/>
    <p:sldId id="505" r:id="rId157"/>
    <p:sldId id="506" r:id="rId158"/>
    <p:sldId id="507" r:id="rId159"/>
    <p:sldId id="508" r:id="rId160"/>
    <p:sldId id="509" r:id="rId161"/>
    <p:sldId id="510" r:id="rId162"/>
    <p:sldId id="511" r:id="rId163"/>
    <p:sldId id="512" r:id="rId164"/>
    <p:sldId id="513" r:id="rId165"/>
    <p:sldId id="514" r:id="rId166"/>
    <p:sldId id="515" r:id="rId167"/>
    <p:sldId id="516" r:id="rId168"/>
    <p:sldId id="517" r:id="rId169"/>
    <p:sldId id="518" r:id="rId170"/>
  </p:sldIdLst>
  <p:sldSz cx="9144000" cy="6858000" type="screen4x3"/>
  <p:notesSz cx="6858000" cy="9144000"/>
  <p:custDataLst>
    <p:tags r:id="rId172"/>
  </p:custDataLst>
  <p:defaultTextStyle>
    <a:defPPr>
      <a:defRPr lang="pa"/>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975" autoAdjust="0"/>
    <p:restoredTop sz="94660"/>
  </p:normalViewPr>
  <p:slideViewPr>
    <p:cSldViewPr>
      <p:cViewPr varScale="1">
        <p:scale>
          <a:sx n="51" d="100"/>
          <a:sy n="51" d="100"/>
        </p:scale>
        <p:origin x="629" y="38"/>
      </p:cViewPr>
      <p:guideLst>
        <p:guide orient="horz" pos="2160"/>
        <p:guide pos="2880"/>
      </p:guideLst>
    </p:cSldViewPr>
  </p:slideViewPr>
  <p:notesTextViewPr>
    <p:cViewPr>
      <p:scale>
        <a:sx n="1" d="1"/>
        <a:sy n="1" d="1"/>
      </p:scale>
      <p:origin x="0" y="0"/>
    </p:cViewPr>
  </p:notesTextViewPr>
  <p:notesViewPr>
    <p:cSldViewPr>
      <p:cViewPr>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117" Type="http://schemas.openxmlformats.org/officeDocument/2006/relationships/slide" Target="slides/slide112.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slide" Target="slides/slide79.xml"/><Relationship Id="rId89" Type="http://schemas.openxmlformats.org/officeDocument/2006/relationships/slide" Target="slides/slide84.xml"/><Relationship Id="rId112" Type="http://schemas.openxmlformats.org/officeDocument/2006/relationships/slide" Target="slides/slide107.xml"/><Relationship Id="rId133" Type="http://schemas.openxmlformats.org/officeDocument/2006/relationships/slide" Target="slides/slide128.xml"/><Relationship Id="rId138" Type="http://schemas.openxmlformats.org/officeDocument/2006/relationships/slide" Target="slides/slide133.xml"/><Relationship Id="rId154" Type="http://schemas.openxmlformats.org/officeDocument/2006/relationships/slide" Target="slides/slide149.xml"/><Relationship Id="rId159" Type="http://schemas.openxmlformats.org/officeDocument/2006/relationships/slide" Target="slides/slide154.xml"/><Relationship Id="rId175" Type="http://schemas.openxmlformats.org/officeDocument/2006/relationships/theme" Target="theme/theme1.xml"/><Relationship Id="rId170" Type="http://schemas.openxmlformats.org/officeDocument/2006/relationships/slide" Target="slides/slide165.xml"/><Relationship Id="rId16" Type="http://schemas.openxmlformats.org/officeDocument/2006/relationships/slide" Target="slides/slide11.xml"/><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102" Type="http://schemas.openxmlformats.org/officeDocument/2006/relationships/slide" Target="slides/slide97.xml"/><Relationship Id="rId123" Type="http://schemas.openxmlformats.org/officeDocument/2006/relationships/slide" Target="slides/slide118.xml"/><Relationship Id="rId128" Type="http://schemas.openxmlformats.org/officeDocument/2006/relationships/slide" Target="slides/slide123.xml"/><Relationship Id="rId144" Type="http://schemas.openxmlformats.org/officeDocument/2006/relationships/slide" Target="slides/slide139.xml"/><Relationship Id="rId149" Type="http://schemas.openxmlformats.org/officeDocument/2006/relationships/slide" Target="slides/slide144.xml"/><Relationship Id="rId5" Type="http://schemas.openxmlformats.org/officeDocument/2006/relationships/slideMaster" Target="slideMasters/slideMaster5.xml"/><Relationship Id="rId90" Type="http://schemas.openxmlformats.org/officeDocument/2006/relationships/slide" Target="slides/slide85.xml"/><Relationship Id="rId95" Type="http://schemas.openxmlformats.org/officeDocument/2006/relationships/slide" Target="slides/slide90.xml"/><Relationship Id="rId160" Type="http://schemas.openxmlformats.org/officeDocument/2006/relationships/slide" Target="slides/slide155.xml"/><Relationship Id="rId165" Type="http://schemas.openxmlformats.org/officeDocument/2006/relationships/slide" Target="slides/slide160.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113" Type="http://schemas.openxmlformats.org/officeDocument/2006/relationships/slide" Target="slides/slide108.xml"/><Relationship Id="rId118" Type="http://schemas.openxmlformats.org/officeDocument/2006/relationships/slide" Target="slides/slide113.xml"/><Relationship Id="rId134" Type="http://schemas.openxmlformats.org/officeDocument/2006/relationships/slide" Target="slides/slide129.xml"/><Relationship Id="rId139" Type="http://schemas.openxmlformats.org/officeDocument/2006/relationships/slide" Target="slides/slide134.xml"/><Relationship Id="rId80" Type="http://schemas.openxmlformats.org/officeDocument/2006/relationships/slide" Target="slides/slide75.xml"/><Relationship Id="rId85" Type="http://schemas.openxmlformats.org/officeDocument/2006/relationships/slide" Target="slides/slide80.xml"/><Relationship Id="rId150" Type="http://schemas.openxmlformats.org/officeDocument/2006/relationships/slide" Target="slides/slide145.xml"/><Relationship Id="rId155" Type="http://schemas.openxmlformats.org/officeDocument/2006/relationships/slide" Target="slides/slide150.xml"/><Relationship Id="rId171" Type="http://schemas.openxmlformats.org/officeDocument/2006/relationships/notesMaster" Target="notesMasters/notesMaster1.xml"/><Relationship Id="rId176" Type="http://schemas.openxmlformats.org/officeDocument/2006/relationships/tableStyles" Target="tableStyles.xml"/><Relationship Id="rId12" Type="http://schemas.openxmlformats.org/officeDocument/2006/relationships/slide" Target="slides/slide7.xml"/><Relationship Id="rId17" Type="http://schemas.openxmlformats.org/officeDocument/2006/relationships/slide" Target="slides/slide12.xml"/><Relationship Id="rId33" Type="http://schemas.openxmlformats.org/officeDocument/2006/relationships/slide" Target="slides/slide28.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08" Type="http://schemas.openxmlformats.org/officeDocument/2006/relationships/slide" Target="slides/slide103.xml"/><Relationship Id="rId124" Type="http://schemas.openxmlformats.org/officeDocument/2006/relationships/slide" Target="slides/slide119.xml"/><Relationship Id="rId129" Type="http://schemas.openxmlformats.org/officeDocument/2006/relationships/slide" Target="slides/slide124.xml"/><Relationship Id="rId54" Type="http://schemas.openxmlformats.org/officeDocument/2006/relationships/slide" Target="slides/slide49.xml"/><Relationship Id="rId70" Type="http://schemas.openxmlformats.org/officeDocument/2006/relationships/slide" Target="slides/slide65.xml"/><Relationship Id="rId75" Type="http://schemas.openxmlformats.org/officeDocument/2006/relationships/slide" Target="slides/slide70.xml"/><Relationship Id="rId91" Type="http://schemas.openxmlformats.org/officeDocument/2006/relationships/slide" Target="slides/slide86.xml"/><Relationship Id="rId96" Type="http://schemas.openxmlformats.org/officeDocument/2006/relationships/slide" Target="slides/slide91.xml"/><Relationship Id="rId140" Type="http://schemas.openxmlformats.org/officeDocument/2006/relationships/slide" Target="slides/slide135.xml"/><Relationship Id="rId145" Type="http://schemas.openxmlformats.org/officeDocument/2006/relationships/slide" Target="slides/slide140.xml"/><Relationship Id="rId161" Type="http://schemas.openxmlformats.org/officeDocument/2006/relationships/slide" Target="slides/slide156.xml"/><Relationship Id="rId166" Type="http://schemas.openxmlformats.org/officeDocument/2006/relationships/slide" Target="slides/slide161.xml"/><Relationship Id="rId1" Type="http://schemas.openxmlformats.org/officeDocument/2006/relationships/slideMaster" Target="slideMasters/slideMaster1.xml"/><Relationship Id="rId6" Type="http://schemas.openxmlformats.org/officeDocument/2006/relationships/slide" Target="slides/slide1.xml"/><Relationship Id="rId23" Type="http://schemas.openxmlformats.org/officeDocument/2006/relationships/slide" Target="slides/slide18.xml"/><Relationship Id="rId28" Type="http://schemas.openxmlformats.org/officeDocument/2006/relationships/slide" Target="slides/slide23.xml"/><Relationship Id="rId49" Type="http://schemas.openxmlformats.org/officeDocument/2006/relationships/slide" Target="slides/slide44.xml"/><Relationship Id="rId114" Type="http://schemas.openxmlformats.org/officeDocument/2006/relationships/slide" Target="slides/slide109.xml"/><Relationship Id="rId119" Type="http://schemas.openxmlformats.org/officeDocument/2006/relationships/slide" Target="slides/slide114.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slide" Target="slides/slide81.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122" Type="http://schemas.openxmlformats.org/officeDocument/2006/relationships/slide" Target="slides/slide117.xml"/><Relationship Id="rId130" Type="http://schemas.openxmlformats.org/officeDocument/2006/relationships/slide" Target="slides/slide125.xml"/><Relationship Id="rId135" Type="http://schemas.openxmlformats.org/officeDocument/2006/relationships/slide" Target="slides/slide130.xml"/><Relationship Id="rId143" Type="http://schemas.openxmlformats.org/officeDocument/2006/relationships/slide" Target="slides/slide138.xml"/><Relationship Id="rId148" Type="http://schemas.openxmlformats.org/officeDocument/2006/relationships/slide" Target="slides/slide143.xml"/><Relationship Id="rId151" Type="http://schemas.openxmlformats.org/officeDocument/2006/relationships/slide" Target="slides/slide146.xml"/><Relationship Id="rId156" Type="http://schemas.openxmlformats.org/officeDocument/2006/relationships/slide" Target="slides/slide151.xml"/><Relationship Id="rId164" Type="http://schemas.openxmlformats.org/officeDocument/2006/relationships/slide" Target="slides/slide159.xml"/><Relationship Id="rId169" Type="http://schemas.openxmlformats.org/officeDocument/2006/relationships/slide" Target="slides/slide164.xml"/><Relationship Id="rId4" Type="http://schemas.openxmlformats.org/officeDocument/2006/relationships/slideMaster" Target="slideMasters/slideMaster4.xml"/><Relationship Id="rId9" Type="http://schemas.openxmlformats.org/officeDocument/2006/relationships/slide" Target="slides/slide4.xml"/><Relationship Id="rId172" Type="http://schemas.openxmlformats.org/officeDocument/2006/relationships/tags" Target="tags/tag1.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slide" Target="slides/slide10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120" Type="http://schemas.openxmlformats.org/officeDocument/2006/relationships/slide" Target="slides/slide115.xml"/><Relationship Id="rId125" Type="http://schemas.openxmlformats.org/officeDocument/2006/relationships/slide" Target="slides/slide120.xml"/><Relationship Id="rId141" Type="http://schemas.openxmlformats.org/officeDocument/2006/relationships/slide" Target="slides/slide136.xml"/><Relationship Id="rId146" Type="http://schemas.openxmlformats.org/officeDocument/2006/relationships/slide" Target="slides/slide141.xml"/><Relationship Id="rId167" Type="http://schemas.openxmlformats.org/officeDocument/2006/relationships/slide" Target="slides/slide162.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162" Type="http://schemas.openxmlformats.org/officeDocument/2006/relationships/slide" Target="slides/slide157.xml"/><Relationship Id="rId2" Type="http://schemas.openxmlformats.org/officeDocument/2006/relationships/slideMaster" Target="slideMasters/slideMaster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15" Type="http://schemas.openxmlformats.org/officeDocument/2006/relationships/slide" Target="slides/slide110.xml"/><Relationship Id="rId131" Type="http://schemas.openxmlformats.org/officeDocument/2006/relationships/slide" Target="slides/slide126.xml"/><Relationship Id="rId136" Type="http://schemas.openxmlformats.org/officeDocument/2006/relationships/slide" Target="slides/slide131.xml"/><Relationship Id="rId157" Type="http://schemas.openxmlformats.org/officeDocument/2006/relationships/slide" Target="slides/slide152.xml"/><Relationship Id="rId61" Type="http://schemas.openxmlformats.org/officeDocument/2006/relationships/slide" Target="slides/slide56.xml"/><Relationship Id="rId82" Type="http://schemas.openxmlformats.org/officeDocument/2006/relationships/slide" Target="slides/slide77.xml"/><Relationship Id="rId152" Type="http://schemas.openxmlformats.org/officeDocument/2006/relationships/slide" Target="slides/slide147.xml"/><Relationship Id="rId173" Type="http://schemas.openxmlformats.org/officeDocument/2006/relationships/presProps" Target="presProps.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126" Type="http://schemas.openxmlformats.org/officeDocument/2006/relationships/slide" Target="slides/slide121.xml"/><Relationship Id="rId147" Type="http://schemas.openxmlformats.org/officeDocument/2006/relationships/slide" Target="slides/slide142.xml"/><Relationship Id="rId168" Type="http://schemas.openxmlformats.org/officeDocument/2006/relationships/slide" Target="slides/slide163.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121" Type="http://schemas.openxmlformats.org/officeDocument/2006/relationships/slide" Target="slides/slide116.xml"/><Relationship Id="rId142" Type="http://schemas.openxmlformats.org/officeDocument/2006/relationships/slide" Target="slides/slide137.xml"/><Relationship Id="rId163" Type="http://schemas.openxmlformats.org/officeDocument/2006/relationships/slide" Target="slides/slide158.xml"/><Relationship Id="rId3" Type="http://schemas.openxmlformats.org/officeDocument/2006/relationships/slideMaster" Target="slideMasters/slideMaster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116" Type="http://schemas.openxmlformats.org/officeDocument/2006/relationships/slide" Target="slides/slide111.xml"/><Relationship Id="rId137" Type="http://schemas.openxmlformats.org/officeDocument/2006/relationships/slide" Target="slides/slide132.xml"/><Relationship Id="rId158" Type="http://schemas.openxmlformats.org/officeDocument/2006/relationships/slide" Target="slides/slide153.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88" Type="http://schemas.openxmlformats.org/officeDocument/2006/relationships/slide" Target="slides/slide83.xml"/><Relationship Id="rId111" Type="http://schemas.openxmlformats.org/officeDocument/2006/relationships/slide" Target="slides/slide106.xml"/><Relationship Id="rId132" Type="http://schemas.openxmlformats.org/officeDocument/2006/relationships/slide" Target="slides/slide127.xml"/><Relationship Id="rId153" Type="http://schemas.openxmlformats.org/officeDocument/2006/relationships/slide" Target="slides/slide148.xml"/><Relationship Id="rId174" Type="http://schemas.openxmlformats.org/officeDocument/2006/relationships/viewProps" Target="viewProps.xml"/><Relationship Id="rId15" Type="http://schemas.openxmlformats.org/officeDocument/2006/relationships/slide" Target="slides/slide10.xml"/><Relationship Id="rId36" Type="http://schemas.openxmlformats.org/officeDocument/2006/relationships/slide" Target="slides/slide31.xml"/><Relationship Id="rId57" Type="http://schemas.openxmlformats.org/officeDocument/2006/relationships/slide" Target="slides/slide52.xml"/><Relationship Id="rId106" Type="http://schemas.openxmlformats.org/officeDocument/2006/relationships/slide" Target="slides/slide101.xml"/><Relationship Id="rId127" Type="http://schemas.openxmlformats.org/officeDocument/2006/relationships/slide" Target="slides/slide12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3D0D1BF-4234-4438-8204-ECA1B188982B}" type="datetimeFigureOut">
              <a:rPr lang="ko-KR" altLang="en-US" smtClean="0"/>
              <a:t>2023-09-25</a:t>
            </a:fld>
            <a:endParaRPr lang="ko-KR" altLang="en-US"/>
          </a:p>
        </p:txBody>
      </p:sp>
      <p:sp>
        <p:nvSpPr>
          <p:cNvPr id="4" name="슬라이드 이미지 개체 틀 3"/>
          <p:cNvSpPr>
            <a:spLocks noGrp="1" noRot="1" noChangeAspect="1"/>
          </p:cNvSpPr>
          <p:nvPr>
            <p:ph type="sldImg" idx="2"/>
          </p:nvPr>
        </p:nvSpPr>
        <p:spPr>
          <a:xfrm>
            <a:off x="1371600" y="1143000"/>
            <a:ext cx="4114800" cy="3086100"/>
          </a:xfrm>
          <a:prstGeom prst="rect">
            <a:avLst/>
          </a:prstGeom>
          <a:noFill/>
          <a:ln w="12700">
            <a:solidFill>
              <a:prstClr val="black"/>
            </a:solidFill>
          </a:ln>
        </p:spPr>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91EDB54-BF67-40DA-AB6C-EB6B49F53C3B}" type="slidenum">
              <a:rPr lang="ko-KR" altLang="en-US" smtClean="0"/>
              <a:t>‹#›</a:t>
            </a:fld>
            <a:endParaRPr lang="ko-KR" altLang="en-US"/>
          </a:p>
        </p:txBody>
      </p:sp>
    </p:spTree>
    <p:extLst>
      <p:ext uri="{BB962C8B-B14F-4D97-AF65-F5344CB8AC3E}">
        <p14:creationId xmlns:p14="http://schemas.microsoft.com/office/powerpoint/2010/main" val="2762001284"/>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591EDB54-BF67-40DA-AB6C-EB6B49F53C3B}" type="slidenum">
              <a:rPr lang="ko-KR" altLang="en-US" smtClean="0"/>
              <a:t>14</a:t>
            </a:fld>
            <a:endParaRPr lang="ko-KR" altLang="en-US"/>
          </a:p>
        </p:txBody>
      </p:sp>
    </p:spTree>
    <p:extLst>
      <p:ext uri="{BB962C8B-B14F-4D97-AF65-F5344CB8AC3E}">
        <p14:creationId xmlns:p14="http://schemas.microsoft.com/office/powerpoint/2010/main" val="23910909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591EDB54-BF67-40DA-AB6C-EB6B49F53C3B}" type="slidenum">
              <a:rPr lang="ko-KR" altLang="en-US" smtClean="0"/>
              <a:t>16</a:t>
            </a:fld>
            <a:endParaRPr lang="ko-KR" altLang="en-US"/>
          </a:p>
        </p:txBody>
      </p:sp>
    </p:spTree>
    <p:extLst>
      <p:ext uri="{BB962C8B-B14F-4D97-AF65-F5344CB8AC3E}">
        <p14:creationId xmlns:p14="http://schemas.microsoft.com/office/powerpoint/2010/main" val="3579748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4649A64D-2590-4276-B419-970BEAD28F3D}" type="slidenum">
              <a:rPr lang="ko-KR" altLang="en-US" smtClean="0"/>
              <a:t>139</a:t>
            </a:fld>
            <a:endParaRPr lang="ko-KR" altLang="en-US"/>
          </a:p>
        </p:txBody>
      </p:sp>
    </p:spTree>
    <p:extLst>
      <p:ext uri="{BB962C8B-B14F-4D97-AF65-F5344CB8AC3E}">
        <p14:creationId xmlns:p14="http://schemas.microsoft.com/office/powerpoint/2010/main" val="20244936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439F6BD9-3F5C-4E8E-BC76-4FA72C741E6A}" type="slidenum">
              <a:rPr lang="ko-KR" altLang="en-US" smtClean="0"/>
              <a:t>160</a:t>
            </a:fld>
            <a:endParaRPr lang="ko-KR" altLang="en-US"/>
          </a:p>
        </p:txBody>
      </p:sp>
    </p:spTree>
    <p:extLst>
      <p:ext uri="{BB962C8B-B14F-4D97-AF65-F5344CB8AC3E}">
        <p14:creationId xmlns:p14="http://schemas.microsoft.com/office/powerpoint/2010/main" val="35909905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a:t>마스터 제목 스타일 편집</a:t>
            </a:r>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97259308"/>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1009154"/>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810840791"/>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a:t>마스터 제목 스타일 편집</a:t>
            </a:r>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97259308"/>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32312262"/>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62206930"/>
      </p:ext>
    </p:extLst>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923051532"/>
      </p:ext>
    </p:extLst>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35861414"/>
      </p:ext>
    </p:extLst>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563330727"/>
      </p:ext>
    </p:extLst>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590220500"/>
      </p:ext>
    </p:extLst>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487502954"/>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32312262"/>
      </p:ext>
    </p:extLst>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067936192"/>
      </p:ext>
    </p:extLst>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1009154"/>
      </p:ext>
    </p:extLst>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810840791"/>
      </p:ext>
    </p:extLst>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a:t>마스터 제목 스타일 편집</a:t>
            </a:r>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97259308"/>
      </p:ext>
    </p:extLst>
  </p:cSld>
  <p:clrMapOvr>
    <a:masterClrMapping/>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32312262"/>
      </p:ext>
    </p:extLst>
  </p:cSld>
  <p:clrMapOvr>
    <a:masterClrMapping/>
  </p:clrMapOv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62206930"/>
      </p:ext>
    </p:extLst>
  </p:cSld>
  <p:clrMapOvr>
    <a:masterClrMapping/>
  </p:clrMapOv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923051532"/>
      </p:ext>
    </p:extLst>
  </p:cSld>
  <p:clrMapOvr>
    <a:masterClrMapping/>
  </p:clrMapOv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35861414"/>
      </p:ext>
    </p:extLst>
  </p:cSld>
  <p:clrMapOvr>
    <a:masterClrMapping/>
  </p:clrMapOv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563330727"/>
      </p:ext>
    </p:extLst>
  </p:cSld>
  <p:clrMapOvr>
    <a:masterClrMapping/>
  </p:clrMapOvr>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590220500"/>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62206930"/>
      </p:ext>
    </p:extLst>
  </p:cSld>
  <p:clrMapOvr>
    <a:masterClrMapping/>
  </p:clrMapOvr>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487502954"/>
      </p:ext>
    </p:extLst>
  </p:cSld>
  <p:clrMapOvr>
    <a:masterClrMapping/>
  </p:clrMapOvr>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067936192"/>
      </p:ext>
    </p:extLst>
  </p:cSld>
  <p:clrMapOvr>
    <a:masterClrMapping/>
  </p:clrMapOvr>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1009154"/>
      </p:ext>
    </p:extLst>
  </p:cSld>
  <p:clrMapOvr>
    <a:masterClrMapping/>
  </p:clrMapOvr>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810840791"/>
      </p:ext>
    </p:extLst>
  </p:cSld>
  <p:clrMapOvr>
    <a:masterClrMapping/>
  </p:clrMapOvr>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a:t>마스터 제목 스타일 편집</a:t>
            </a:r>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97259308"/>
      </p:ext>
    </p:extLst>
  </p:cSld>
  <p:clrMapOvr>
    <a:masterClrMapping/>
  </p:clrMapOvr>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32312262"/>
      </p:ext>
    </p:extLst>
  </p:cSld>
  <p:clrMapOvr>
    <a:masterClrMapping/>
  </p:clrMapOvr>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62206930"/>
      </p:ext>
    </p:extLst>
  </p:cSld>
  <p:clrMapOvr>
    <a:masterClrMapping/>
  </p:clrMapOvr>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923051532"/>
      </p:ext>
    </p:extLst>
  </p:cSld>
  <p:clrMapOvr>
    <a:masterClrMapping/>
  </p:clrMapOvr>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35861414"/>
      </p:ext>
    </p:extLst>
  </p:cSld>
  <p:clrMapOvr>
    <a:masterClrMapping/>
  </p:clrMapOvr>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563330727"/>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923051532"/>
      </p:ext>
    </p:extLst>
  </p:cSld>
  <p:clrMapOvr>
    <a:masterClrMapping/>
  </p:clrMapOvr>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590220500"/>
      </p:ext>
    </p:extLst>
  </p:cSld>
  <p:clrMapOvr>
    <a:masterClrMapping/>
  </p:clrMapOvr>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487502954"/>
      </p:ext>
    </p:extLst>
  </p:cSld>
  <p:clrMapOvr>
    <a:masterClrMapping/>
  </p:clrMapOvr>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067936192"/>
      </p:ext>
    </p:extLst>
  </p:cSld>
  <p:clrMapOvr>
    <a:masterClrMapping/>
  </p:clrMapOvr>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1009154"/>
      </p:ext>
    </p:extLst>
  </p:cSld>
  <p:clrMapOvr>
    <a:masterClrMapping/>
  </p:clrMapOvr>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810840791"/>
      </p:ext>
    </p:extLst>
  </p:cSld>
  <p:clrMapOvr>
    <a:masterClrMapping/>
  </p:clrMapOvr>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a:t>마스터 제목 스타일 편집</a:t>
            </a:r>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97259308"/>
      </p:ext>
    </p:extLst>
  </p:cSld>
  <p:clrMapOvr>
    <a:masterClrMapping/>
  </p:clrMapOvr>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32312262"/>
      </p:ext>
    </p:extLst>
  </p:cSld>
  <p:clrMapOvr>
    <a:masterClrMapping/>
  </p:clrMapOvr>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62206930"/>
      </p:ext>
    </p:extLst>
  </p:cSld>
  <p:clrMapOvr>
    <a:masterClrMapping/>
  </p:clrMapOvr>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923051532"/>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35861414"/>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35861414"/>
      </p:ext>
    </p:extLst>
  </p:cSld>
  <p:clrMapOvr>
    <a:masterClrMapping/>
  </p:clrMapOvr>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563330727"/>
      </p:ext>
    </p:extLst>
  </p:cSld>
  <p:clrMapOvr>
    <a:masterClrMapping/>
  </p:clrMapOvr>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590220500"/>
      </p:ext>
    </p:extLst>
  </p:cSld>
  <p:clrMapOvr>
    <a:masterClrMapping/>
  </p:clrMapOvr>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487502954"/>
      </p:ext>
    </p:extLst>
  </p:cSld>
  <p:clrMapOvr>
    <a:masterClrMapping/>
  </p:clrMapOvr>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067936192"/>
      </p:ext>
    </p:extLst>
  </p:cSld>
  <p:clrMapOvr>
    <a:masterClrMapping/>
  </p:clrMapOvr>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1009154"/>
      </p:ext>
    </p:extLst>
  </p:cSld>
  <p:clrMapOvr>
    <a:masterClrMapping/>
  </p:clrMapOvr>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810840791"/>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563330727"/>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590220500"/>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487502954"/>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067936192"/>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2711468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defPPr>
              <a:defRPr lang="ko-KR"/>
            </a:defPPr>
            <a:lvl1pPr marL="0" algn="l"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defPPr>
              <a:defRPr lang="ko-KR"/>
            </a:defPPr>
            <a:lvl1pPr marL="0" algn="ct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defPPr>
              <a:defRPr lang="ko-KR"/>
            </a:defPPr>
            <a:lvl1pPr marL="0" algn="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271146837"/>
      </p:ext>
    </p:extLst>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Lst>
  <p:transition/>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defPPr>
              <a:defRPr lang="ko-KR"/>
            </a:defPPr>
            <a:lvl1pPr marL="0" algn="l"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defPPr>
              <a:defRPr lang="ko-KR"/>
            </a:defPPr>
            <a:lvl1pPr marL="0" algn="ct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defPPr>
              <a:defRPr lang="ko-KR"/>
            </a:defPPr>
            <a:lvl1pPr marL="0" algn="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271146837"/>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Lst>
  <p:transition/>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defPPr>
              <a:defRPr lang="ko-KR"/>
            </a:defPPr>
            <a:lvl1pPr marL="0" algn="l"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defPPr>
              <a:defRPr lang="ko-KR"/>
            </a:defPPr>
            <a:lvl1pPr marL="0" algn="ct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defPPr>
              <a:defRPr lang="ko-KR"/>
            </a:defPPr>
            <a:lvl1pPr marL="0" algn="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271146837"/>
      </p:ext>
    </p:extLst>
  </p:cSld>
  <p:clrMap bg1="lt1" tx1="dk1" bg2="lt2" tx2="dk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Lst>
  <p:transition/>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defPPr>
              <a:defRPr lang="ko-KR"/>
            </a:defPPr>
            <a:lvl1pPr marL="0" algn="l"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defPPr>
              <a:defRPr lang="ko-KR"/>
            </a:defPPr>
            <a:lvl1pPr marL="0" algn="ct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defPPr>
              <a:defRPr lang="ko-KR"/>
            </a:defPPr>
            <a:lvl1pPr marL="0" algn="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271146837"/>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Lst>
  <p:transition/>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0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61.png"/></Relationships>
</file>

<file path=ppt/slides/_rels/slide10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02.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62.jpeg"/><Relationship Id="rId1" Type="http://schemas.openxmlformats.org/officeDocument/2006/relationships/slideLayout" Target="../slideLayouts/slideLayout46.xml"/><Relationship Id="rId4" Type="http://schemas.openxmlformats.org/officeDocument/2006/relationships/image" Target="../media/image64.png"/></Relationships>
</file>

<file path=ppt/slides/_rels/slide10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46.xml"/></Relationships>
</file>

<file path=ppt/slides/_rels/slide10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46.xml"/></Relationships>
</file>

<file path=ppt/slides/_rels/slide105.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46.xml"/></Relationships>
</file>

<file path=ppt/slides/_rels/slide10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46.xml"/></Relationships>
</file>

<file path=ppt/slides/_rels/slide10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0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0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68.jpeg"/></Relationships>
</file>

<file path=ppt/slides/_rels/slide1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13.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46.xml"/></Relationships>
</file>

<file path=ppt/slides/_rels/slide114.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46.xml"/></Relationships>
</file>

<file path=ppt/slides/_rels/slide115.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46.xml"/></Relationships>
</file>

<file path=ppt/slides/_rels/slide116.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46.xml"/></Relationships>
</file>

<file path=ppt/slides/_rels/slide117.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46.xml"/></Relationships>
</file>

<file path=ppt/slides/_rels/slide1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jpeg"/><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1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74.jpeg"/></Relationships>
</file>

<file path=ppt/slides/_rels/slide1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24.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46.xml"/></Relationships>
</file>

<file path=ppt/slides/_rels/slide125.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Layout" Target="../slideLayouts/slideLayout46.xml"/></Relationships>
</file>

<file path=ppt/slides/_rels/slide126.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Layout" Target="../slideLayouts/slideLayout46.xml"/></Relationships>
</file>

<file path=ppt/slides/_rels/slide127.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Layout" Target="../slideLayouts/slideLayout46.xml"/></Relationships>
</file>

<file path=ppt/slides/_rels/slide128.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46.xml"/></Relationships>
</file>

<file path=ppt/slides/_rels/slide1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1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80.jpeg"/></Relationships>
</file>

<file path=ppt/slides/_rels/slide1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35.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46.xml"/></Relationships>
</file>

<file path=ppt/slides/_rels/slide136.xml.rels><?xml version="1.0" encoding="UTF-8" standalone="yes"?>
<Relationships xmlns="http://schemas.openxmlformats.org/package/2006/relationships"><Relationship Id="rId2" Type="http://schemas.openxmlformats.org/officeDocument/2006/relationships/image" Target="../media/image82.jpeg"/><Relationship Id="rId1" Type="http://schemas.openxmlformats.org/officeDocument/2006/relationships/slideLayout" Target="../slideLayouts/slideLayout46.xml"/></Relationships>
</file>

<file path=ppt/slides/_rels/slide137.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Layout" Target="../slideLayouts/slideLayout46.xml"/></Relationships>
</file>

<file path=ppt/slides/_rels/slide138.xml.rels><?xml version="1.0" encoding="UTF-8" standalone="yes"?>
<Relationships xmlns="http://schemas.openxmlformats.org/package/2006/relationships"><Relationship Id="rId2" Type="http://schemas.openxmlformats.org/officeDocument/2006/relationships/image" Target="../media/image84.jpeg"/><Relationship Id="rId1" Type="http://schemas.openxmlformats.org/officeDocument/2006/relationships/slideLayout" Target="../slideLayouts/slideLayout46.xml"/></Relationships>
</file>

<file path=ppt/slides/_rels/slide139.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notesSlide" Target="../notesSlides/notesSlide3.xml"/><Relationship Id="rId1" Type="http://schemas.openxmlformats.org/officeDocument/2006/relationships/slideLayout" Target="../slideLayouts/slideLayout46.xml"/></Relationships>
</file>

<file path=ppt/slides/_rels/slide1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4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4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4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4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jpeg"/><Relationship Id="rId1" Type="http://schemas.openxmlformats.org/officeDocument/2006/relationships/slideLayout" Target="../slideLayouts/slideLayout45.xml"/><Relationship Id="rId4" Type="http://schemas.openxmlformats.org/officeDocument/2006/relationships/image" Target="../media/image2.png"/></Relationships>
</file>

<file path=ppt/slides/_rels/slide14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46.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Layout" Target="../slideLayouts/slideLayout46.xml"/></Relationships>
</file>

<file path=ppt/slides/_rels/slide147.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Layout" Target="../slideLayouts/slideLayout46.xml"/></Relationships>
</file>

<file path=ppt/slides/_rels/slide148.xml.rels><?xml version="1.0" encoding="UTF-8" standalone="yes"?>
<Relationships xmlns="http://schemas.openxmlformats.org/package/2006/relationships"><Relationship Id="rId2" Type="http://schemas.openxmlformats.org/officeDocument/2006/relationships/image" Target="../media/image88.jpeg"/><Relationship Id="rId1" Type="http://schemas.openxmlformats.org/officeDocument/2006/relationships/slideLayout" Target="../slideLayouts/slideLayout46.xml"/></Relationships>
</file>

<file path=ppt/slides/_rels/slide149.xml.rels><?xml version="1.0" encoding="UTF-8" standalone="yes"?>
<Relationships xmlns="http://schemas.openxmlformats.org/package/2006/relationships"><Relationship Id="rId2" Type="http://schemas.openxmlformats.org/officeDocument/2006/relationships/image" Target="../media/image89.jpeg"/><Relationship Id="rId1" Type="http://schemas.openxmlformats.org/officeDocument/2006/relationships/slideLayout" Target="../slideLayouts/slideLayout46.xml"/></Relationships>
</file>

<file path=ppt/slides/_rels/slide1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3.xml"/></Relationships>
</file>

<file path=ppt/slides/_rels/slide150.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46.xml"/></Relationships>
</file>

<file path=ppt/slides/_rels/slide15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5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5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5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5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91.jpeg"/></Relationships>
</file>

<file path=ppt/slides/_rels/slide15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57.xml.rels><?xml version="1.0" encoding="UTF-8" standalone="yes"?>
<Relationships xmlns="http://schemas.openxmlformats.org/package/2006/relationships"><Relationship Id="rId2" Type="http://schemas.openxmlformats.org/officeDocument/2006/relationships/image" Target="../media/image92.jpeg"/><Relationship Id="rId1" Type="http://schemas.openxmlformats.org/officeDocument/2006/relationships/slideLayout" Target="../slideLayouts/slideLayout46.xml"/></Relationships>
</file>

<file path=ppt/slides/_rels/slide158.xml.rels><?xml version="1.0" encoding="UTF-8" standalone="yes"?>
<Relationships xmlns="http://schemas.openxmlformats.org/package/2006/relationships"><Relationship Id="rId2" Type="http://schemas.openxmlformats.org/officeDocument/2006/relationships/image" Target="../media/image93.jpeg"/><Relationship Id="rId1" Type="http://schemas.openxmlformats.org/officeDocument/2006/relationships/slideLayout" Target="../slideLayouts/slideLayout46.xml"/></Relationships>
</file>

<file path=ppt/slides/_rels/slide159.xml.rels><?xml version="1.0" encoding="UTF-8" standalone="yes"?>
<Relationships xmlns="http://schemas.openxmlformats.org/package/2006/relationships"><Relationship Id="rId2" Type="http://schemas.openxmlformats.org/officeDocument/2006/relationships/image" Target="../media/image94.jpeg"/><Relationship Id="rId1" Type="http://schemas.openxmlformats.org/officeDocument/2006/relationships/slideLayout" Target="../slideLayouts/slideLayout46.xml"/></Relationships>
</file>

<file path=ppt/slides/_rels/slide1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160.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notesSlide" Target="../notesSlides/notesSlide4.xml"/><Relationship Id="rId1" Type="http://schemas.openxmlformats.org/officeDocument/2006/relationships/slideLayout" Target="../slideLayouts/slideLayout46.xml"/></Relationships>
</file>

<file path=ppt/slides/_rels/slide161.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Layout" Target="../slideLayouts/slideLayout46.xml"/></Relationships>
</file>

<file path=ppt/slides/_rels/slide16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6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6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6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jpeg"/><Relationship Id="rId1" Type="http://schemas.openxmlformats.org/officeDocument/2006/relationships/slideLayout" Target="../slideLayouts/slideLayout23.xml"/><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3.xml"/><Relationship Id="rId4" Type="http://schemas.openxmlformats.org/officeDocument/2006/relationships/image" Target="../media/image5.png"/></Relationships>
</file>

<file path=ppt/slides/_rels/slide2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4.xml"/></Relationships>
</file>

<file path=ppt/slides/_rels/slide26.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4.xml"/></Relationships>
</file>

<file path=ppt/slides/_rels/slide2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4.xml"/></Relationships>
</file>

<file path=ppt/slides/_rels/slide28.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4.xml"/></Relationships>
</file>

<file path=ppt/slides/_rels/slide29.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3.xml"/><Relationship Id="rId4" Type="http://schemas.openxmlformats.org/officeDocument/2006/relationships/image" Target="../media/image5.png"/></Relationships>
</file>

<file path=ppt/slides/_rels/slide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3.xml"/><Relationship Id="rId4" Type="http://schemas.openxmlformats.org/officeDocument/2006/relationships/image" Target="../media/image5.png"/></Relationships>
</file>

<file path=ppt/slides/_rels/slide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3.xml"/><Relationship Id="rId4" Type="http://schemas.openxmlformats.org/officeDocument/2006/relationships/image" Target="../media/image5.png"/></Relationships>
</file>

<file path=ppt/slides/_rels/slide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3.xml"/><Relationship Id="rId4" Type="http://schemas.openxmlformats.org/officeDocument/2006/relationships/image" Target="../media/image5.png"/></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3.jpeg"/><Relationship Id="rId1" Type="http://schemas.openxmlformats.org/officeDocument/2006/relationships/slideLayout" Target="../slideLayouts/slideLayout34.xml"/><Relationship Id="rId4" Type="http://schemas.openxmlformats.org/officeDocument/2006/relationships/image" Target="../media/image2.png"/></Relationships>
</file>

<file path=ppt/slides/_rels/slide3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34.xml"/><Relationship Id="rId4" Type="http://schemas.openxmlformats.org/officeDocument/2006/relationships/image" Target="../media/image5.png"/></Relationships>
</file>

<file path=ppt/slides/_rels/slide36.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35.xml"/></Relationships>
</file>

<file path=ppt/slides/_rels/slide37.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35.xml"/></Relationships>
</file>

<file path=ppt/slides/_rels/slide38.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35.xml"/></Relationships>
</file>

<file path=ppt/slides/_rels/slide39.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35.xml"/></Relationships>
</file>

<file path=ppt/slides/_rels/slide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35.xml"/></Relationships>
</file>

<file path=ppt/slides/_rels/slide4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34.xml"/><Relationship Id="rId4" Type="http://schemas.openxmlformats.org/officeDocument/2006/relationships/image" Target="../media/image5.png"/></Relationships>
</file>

<file path=ppt/slides/_rels/slide4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34.xml"/><Relationship Id="rId4" Type="http://schemas.openxmlformats.org/officeDocument/2006/relationships/image" Target="../media/image5.png"/></Relationships>
</file>

<file path=ppt/slides/_rels/slide4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34.xml"/><Relationship Id="rId4" Type="http://schemas.openxmlformats.org/officeDocument/2006/relationships/image" Target="../media/image5.png"/></Relationships>
</file>

<file path=ppt/slides/_rels/slide4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34.xml"/><Relationship Id="rId4" Type="http://schemas.openxmlformats.org/officeDocument/2006/relationships/image" Target="../media/image5.png"/></Relationships>
</file>

<file path=ppt/slides/_rels/slide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29.jpeg"/></Relationships>
</file>

<file path=ppt/slides/_rels/slide4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47.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46.xml"/></Relationships>
</file>

<file path=ppt/slides/_rels/slide4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46.xml"/></Relationships>
</file>

<file path=ppt/slides/_rels/slide49.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46.xml"/></Relationships>
</file>

<file path=ppt/slides/_rels/slide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46.xml"/></Relationships>
</file>

<file path=ppt/slides/_rels/slide51.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46.xml"/></Relationships>
</file>

<file path=ppt/slides/_rels/slide5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5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5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5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5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36.jpeg"/></Relationships>
</file>

<file path=ppt/slides/_rels/slide5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58.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46.xml"/></Relationships>
</file>

<file path=ppt/slides/_rels/slide59.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46.xml"/></Relationships>
</file>

<file path=ppt/slides/_rels/slide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46.xml"/></Relationships>
</file>

<file path=ppt/slides/_rels/slide61.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46.xml"/></Relationships>
</file>

<file path=ppt/slides/_rels/slide62.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46.xml"/></Relationships>
</file>

<file path=ppt/slides/_rels/slide6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6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6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6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6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42.jpeg"/></Relationships>
</file>

<file path=ppt/slides/_rels/slide6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69.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46.xml"/></Relationships>
</file>

<file path=ppt/slides/_rels/slide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46.xml"/></Relationships>
</file>

<file path=ppt/slides/_rels/slide71.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46.xml"/></Relationships>
</file>

<file path=ppt/slides/_rels/slide72.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46.xml"/></Relationships>
</file>

<file path=ppt/slides/_rels/slide73.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46.xml"/></Relationships>
</file>

<file path=ppt/slides/_rels/slide7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7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7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7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7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48.gif"/></Relationships>
</file>

<file path=ppt/slides/_rels/slide7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80.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46.xml"/></Relationships>
</file>

<file path=ppt/slides/_rels/slide81.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8.gif"/><Relationship Id="rId1" Type="http://schemas.openxmlformats.org/officeDocument/2006/relationships/slideLayout" Target="../slideLayouts/slideLayout46.xml"/></Relationships>
</file>

<file path=ppt/slides/_rels/slide82.xml.rels><?xml version="1.0" encoding="UTF-8" standalone="yes"?>
<Relationships xmlns="http://schemas.openxmlformats.org/package/2006/relationships"><Relationship Id="rId3" Type="http://schemas.openxmlformats.org/officeDocument/2006/relationships/image" Target="../media/image52.gif"/><Relationship Id="rId2" Type="http://schemas.openxmlformats.org/officeDocument/2006/relationships/image" Target="../media/image51.gif"/><Relationship Id="rId1" Type="http://schemas.openxmlformats.org/officeDocument/2006/relationships/slideLayout" Target="../slideLayouts/slideLayout46.xml"/></Relationships>
</file>

<file path=ppt/slides/_rels/slide83.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46.xml"/></Relationships>
</file>

<file path=ppt/slides/_rels/slide8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4.png"/><Relationship Id="rId1" Type="http://schemas.openxmlformats.org/officeDocument/2006/relationships/slideLayout" Target="../slideLayouts/slideLayout46.xml"/></Relationships>
</file>

<file path=ppt/slides/_rels/slide8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8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8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8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8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5.jpe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9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91.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46.xml"/></Relationships>
</file>

<file path=ppt/slides/_rels/slide92.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46.xml"/></Relationships>
</file>

<file path=ppt/slides/_rels/slide93.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46.xml"/></Relationships>
</file>

<file path=ppt/slides/_rels/slide94.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46.xml"/></Relationships>
</file>

<file path=ppt/slides/_rels/slide95.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46.xml"/></Relationships>
</file>

<file path=ppt/slides/_rels/slide9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9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9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9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rtlCol="0">
            <a:spAutoFit/>
          </a:bodyPr>
          <a:lstStyle/>
          <a:p>
            <a:r xmlns:a="http://schemas.openxmlformats.org/drawingml/2006/main">
              <a:rPr lang="pa" altLang="ko-KR" b="1">
                <a:solidFill>
                  <a:schemeClr val="tx1">
                    <a:lumMod val="50000"/>
                    <a:lumOff val="50000"/>
                  </a:schemeClr>
                </a:solidFill>
              </a:rPr>
              <a:t>ਨੰ.16</a:t>
            </a:r>
            <a:r xmlns:a="http://schemas.openxmlformats.org/drawingml/2006/main">
              <a:rPr lang="pa" altLang="en-US" b="1">
                <a:solidFill>
                  <a:schemeClr val="tx1">
                    <a:lumMod val="50000"/>
                    <a:lumOff val="50000"/>
                  </a:schemeClr>
                </a:solidFill>
              </a:rPr>
              <a:t> </a:t>
            </a:r>
            <a:r xmlns:a="http://schemas.openxmlformats.org/drawingml/2006/main">
              <a:rPr lang="pa" altLang="ko-KR" b="1">
                <a:solidFill>
                  <a:schemeClr val="tx1">
                    <a:lumMod val="50000"/>
                    <a:lumOff val="50000"/>
                  </a:schemeClr>
                </a:solidFill>
              </a:rPr>
              <a:t>ਦ</a:t>
            </a:r>
            <a:r xmlns:a="http://schemas.openxmlformats.org/drawingml/2006/main">
              <a:rPr lang="pa" altLang="en-US" b="1">
                <a:solidFill>
                  <a:schemeClr val="tx1">
                    <a:lumMod val="50000"/>
                    <a:lumOff val="50000"/>
                  </a:schemeClr>
                </a:solidFill>
              </a:rPr>
              <a:t> </a:t>
            </a:r>
            <a:r xmlns:a="http://schemas.openxmlformats.org/drawingml/2006/main">
              <a:rPr lang="pa" altLang="ko-KR" b="1">
                <a:solidFill>
                  <a:schemeClr val="tx1">
                    <a:lumMod val="50000"/>
                    <a:lumOff val="50000"/>
                  </a:schemeClr>
                </a:solidFill>
              </a:rPr>
              <a:t>ਸ਼ਬਦ</a:t>
            </a:r>
            <a:r xmlns:a="http://schemas.openxmlformats.org/drawingml/2006/main">
              <a:rPr lang="pa" altLang="en-US" b="1">
                <a:solidFill>
                  <a:schemeClr val="tx1">
                    <a:lumMod val="50000"/>
                    <a:lumOff val="50000"/>
                  </a:schemeClr>
                </a:solidFill>
              </a:rPr>
              <a:t> </a:t>
            </a:r>
            <a:r xmlns:a="http://schemas.openxmlformats.org/drawingml/2006/main">
              <a:rPr lang="pa" altLang="ko-KR" b="1">
                <a:solidFill>
                  <a:schemeClr val="tx1">
                    <a:lumMod val="50000"/>
                    <a:lumOff val="50000"/>
                  </a:schemeClr>
                </a:solidFill>
              </a:rPr>
              <a:t>ਦੇ</a:t>
            </a:r>
            <a:r xmlns:a="http://schemas.openxmlformats.org/drawingml/2006/main">
              <a:rPr lang="pa" altLang="en-US" b="1">
                <a:solidFill>
                  <a:schemeClr val="tx1">
                    <a:lumMod val="50000"/>
                    <a:lumOff val="50000"/>
                  </a:schemeClr>
                </a:solidFill>
              </a:rPr>
              <a:t> </a:t>
            </a:r>
            <a:r xmlns:a="http://schemas.openxmlformats.org/drawingml/2006/main">
              <a:rPr lang="pa" altLang="ko-KR" b="1">
                <a:solidFill>
                  <a:schemeClr val="tx1">
                    <a:lumMod val="50000"/>
                    <a:lumOff val="50000"/>
                  </a:schemeClr>
                </a:solidFill>
              </a:rPr>
              <a:t>ਰੱਬ</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3931114" cy="1323439"/>
          </a:xfrm>
          <a:prstGeom prst="rect">
            <a:avLst/>
          </a:prstGeom>
          <a:noFill/>
        </p:spPr>
        <p:txBody>
          <a:bodyPr wrap="square" rtlCol="0">
            <a:spAutoFit/>
          </a:bodyPr>
          <a:lstStyle/>
          <a:p>
            <a:pPr xmlns:a="http://schemas.openxmlformats.org/drawingml/2006/main" algn="ctr"/>
            <a:r xmlns:a="http://schemas.openxmlformats.org/drawingml/2006/main">
              <a:rPr lang="pa" altLang="ko-KR" sz="4000"/>
              <a:t>ਪਰਮੇਸ਼ੁਰ ਨੇ ਮੂਸਾ ਨੂੰ ਬੁਲਾਇਆ</a:t>
            </a:r>
            <a:endParaRPr xmlns:a="http://schemas.openxmlformats.org/drawingml/2006/main" lang="ko-KR" altLang="en-US"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7" name="그림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74192" y="1782108"/>
            <a:ext cx="4769808" cy="3873061"/>
          </a:xfrm>
          <a:prstGeom prst="rect">
            <a:avLst/>
          </a:prstGeom>
        </p:spPr>
      </p:pic>
    </p:spTree>
    <p:extLst>
      <p:ext uri="{BB962C8B-B14F-4D97-AF65-F5344CB8AC3E}">
        <p14:creationId xmlns:p14="http://schemas.microsoft.com/office/powerpoint/2010/main" val="46326207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p>
            <a:pPr xmlns:a="http://schemas.openxmlformats.org/drawingml/2006/main" algn="ctr"/>
            <a:r xmlns:a="http://schemas.openxmlformats.org/drawingml/2006/main">
              <a:rPr lang="pa" altLang="ko-KR" sz="4000">
                <a:solidFill>
                  <a:srgbClr val="FF0000"/>
                </a:solidFill>
              </a:rPr>
              <a:t>ਅੱਜ ਦੀ ਕਵਿਜ਼</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77919" y="5503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92370" y="73311"/>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077218"/>
          </a:xfrm>
          <a:prstGeom prst="rect">
            <a:avLst/>
          </a:prstGeom>
          <a:noFill/>
        </p:spPr>
        <p:txBody>
          <a:bodyPr wrap="square" rtlCol="0">
            <a:spAutoFit/>
          </a:bodyPr>
          <a:lstStyle/>
          <a:p>
            <a:r xmlns:a="http://schemas.openxmlformats.org/drawingml/2006/main">
              <a:rPr lang="pa" altLang="ko-KR" sz="3200">
                <a:solidFill>
                  <a:schemeClr val="tx1">
                    <a:lumMod val="65000"/>
                    <a:lumOff val="35000"/>
                  </a:schemeClr>
                </a:solidFill>
              </a:rPr>
              <a:t>ਜਦੋਂ ਮੂਸਾ ਨੇ ਪਰਮੇਸ਼ੁਰ ਦੀ ਅਵਾਜ਼ ਸੁਣੀ, ਤਾਂ ਉਸ ਨੇ ਕੀ ਦੇਖਿਆ?</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p>
            <a:r xmlns:a="http://schemas.openxmlformats.org/drawingml/2006/main">
              <a:rPr lang="pa" altLang="en-US" sz="2800">
                <a:solidFill>
                  <a:schemeClr val="tx1">
                    <a:lumMod val="65000"/>
                    <a:lumOff val="35000"/>
                  </a:schemeClr>
                </a:solidFill>
              </a:rPr>
              <a:t>① </a:t>
            </a:r>
            <a:r xmlns:a="http://schemas.openxmlformats.org/drawingml/2006/main">
              <a:rPr lang="pa" altLang="ko-KR" sz="2800">
                <a:solidFill>
                  <a:schemeClr val="tx1">
                    <a:lumMod val="65000"/>
                    <a:lumOff val="35000"/>
                  </a:schemeClr>
                </a:solidFill>
              </a:rPr>
              <a:t>ਸੁੰਦਰ ਅੰਗੂਰ ਦੀ ਵੇਲ</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p>
            <a:r xmlns:a="http://schemas.openxmlformats.org/drawingml/2006/main">
              <a:rPr lang="pa" altLang="en-US" sz="2800">
                <a:solidFill>
                  <a:schemeClr val="tx1">
                    <a:lumMod val="65000"/>
                    <a:lumOff val="35000"/>
                  </a:schemeClr>
                </a:solidFill>
              </a:rPr>
              <a:t>② </a:t>
            </a:r>
            <a:r xmlns:a="http://schemas.openxmlformats.org/drawingml/2006/main">
              <a:rPr lang="pa" altLang="ko-KR" sz="2800">
                <a:solidFill>
                  <a:schemeClr val="tx1">
                    <a:lumMod val="65000"/>
                    <a:lumOff val="35000"/>
                  </a:schemeClr>
                </a:solidFill>
              </a:rPr>
              <a:t>ਬੱਦਲ ਅਤੇ ਗਰਜ</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p>
            <a:r xmlns:a="http://schemas.openxmlformats.org/drawingml/2006/main">
              <a:rPr lang="pa" altLang="en-US" sz="2800">
                <a:solidFill>
                  <a:schemeClr val="tx1">
                    <a:lumMod val="65000"/>
                    <a:lumOff val="35000"/>
                  </a:schemeClr>
                </a:solidFill>
              </a:rPr>
              <a:t>③ </a:t>
            </a:r>
            <a:r xmlns:a="http://schemas.openxmlformats.org/drawingml/2006/main">
              <a:rPr lang="pa" altLang="ko-KR" sz="2800">
                <a:solidFill>
                  <a:schemeClr val="tx1">
                    <a:lumMod val="65000"/>
                    <a:lumOff val="35000"/>
                  </a:schemeClr>
                </a:solidFill>
              </a:rPr>
              <a:t>ਬਲਦੀ ਝਾੜੀ</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p>
            <a:r xmlns:a="http://schemas.openxmlformats.org/drawingml/2006/main">
              <a:rPr lang="pa" altLang="en-US" sz="2800">
                <a:solidFill>
                  <a:schemeClr val="tx1">
                    <a:lumMod val="65000"/>
                    <a:lumOff val="35000"/>
                  </a:schemeClr>
                </a:solidFill>
              </a:rPr>
              <a:t>④ </a:t>
            </a:r>
            <a:r xmlns:a="http://schemas.openxmlformats.org/drawingml/2006/main">
              <a:rPr lang="pa" altLang="ko-KR" sz="2800">
                <a:solidFill>
                  <a:schemeClr val="tx1">
                    <a:lumMod val="65000"/>
                    <a:lumOff val="35000"/>
                  </a:schemeClr>
                </a:solidFill>
              </a:rPr>
              <a:t>ਵੰਡਿਆ ਸਮੁੰਦਰ</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70391"/>
            <a:ext cx="8712968" cy="523220"/>
          </a:xfrm>
          <a:prstGeom prst="rect">
            <a:avLst/>
          </a:prstGeom>
          <a:noFill/>
        </p:spPr>
        <p:txBody>
          <a:bodyPr wrap="square" rtlCol="0">
            <a:spAutoFit/>
          </a:bodyPr>
          <a:lstStyle/>
          <a:p>
            <a:r xmlns:a="http://schemas.openxmlformats.org/drawingml/2006/main">
              <a:rPr lang="pa" altLang="en-US" sz="2800">
                <a:solidFill>
                  <a:srgbClr val="FF0000"/>
                </a:solidFill>
              </a:rPr>
              <a:t>③ </a:t>
            </a:r>
            <a:r xmlns:a="http://schemas.openxmlformats.org/drawingml/2006/main">
              <a:rPr lang="pa" altLang="ko-KR" sz="2800">
                <a:solidFill>
                  <a:srgbClr val="FF0000"/>
                </a:solidFill>
              </a:rPr>
              <a:t>ਬਲਦੀ ਝਾੜੀ</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249674490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a" altLang="ko-KR" b="1">
                <a:solidFill>
                  <a:schemeClr val="tx1">
                    <a:lumMod val="50000"/>
                    <a:lumOff val="50000"/>
                  </a:schemeClr>
                </a:solidFill>
              </a:rPr>
              <a:t>ਨੰ. 25 ਪਰਮੇਸ਼ੁਰ ਦਾ ਬਚਨ</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3931114" cy="144655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pa" altLang="ko-KR" sz="4400"/>
              <a:t>ਗਿਦਾਊਨ ਅਤੇ ਉਸਦੇ 300 ਆਦਮੀ</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pic>
        <p:nvPicPr>
          <p:cNvPr id="17" name="그림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79912" y="1849141"/>
            <a:ext cx="5364088" cy="4028131"/>
          </a:xfrm>
          <a:prstGeom prst="rect">
            <a:avLst/>
          </a:prstGeom>
        </p:spPr>
      </p:pic>
    </p:spTree>
    <p:extLst>
      <p:ext uri="{BB962C8B-B14F-4D97-AF65-F5344CB8AC3E}">
        <p14:creationId xmlns:p14="http://schemas.microsoft.com/office/powerpoint/2010/main" val="18412799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pa" altLang="ko-KR" sz="4000">
                <a:solidFill>
                  <a:srgbClr val="FF0000"/>
                </a:solidFill>
              </a:rPr>
              <a:t>ਅੱਜ ਦੇ</a:t>
            </a:r>
            <a:r xmlns:a="http://schemas.openxmlformats.org/drawingml/2006/main">
              <a:rPr lang="pa" altLang="en-US" sz="4000">
                <a:solidFill>
                  <a:srgbClr val="FF0000"/>
                </a:solidFill>
              </a:rPr>
              <a:t> </a:t>
            </a:r>
            <a:r xmlns:a="http://schemas.openxmlformats.org/drawingml/2006/main">
              <a:rPr lang="pa" altLang="ko-KR" sz="4000">
                <a:solidFill>
                  <a:srgbClr val="FF0000"/>
                </a:solidFill>
              </a:rPr>
              <a:t>ਸ਼ਬਦ</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75823" y="2384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5225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175432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a" altLang="ko-KR" sz="3600"/>
              <a:t>ਜਦੋਂ ਯਹੋਵਾਹ ਦਾ ਦੂਤ ਗਿਦਾਊਨ ਨੂੰ ਪ੍ਰਗਟ ਹੋਇਆ, ਤਾਂ ਉਸਨੇ ਕਿਹਾ, "ਯਹੋਵਾਹ ਤੇਰੇ ਨਾਲ ਹੈ, ਸ਼ਕਤੀਸ਼ਾਲੀ ਯੋਧਾ।"</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pa" altLang="ko-KR" sz="2800">
                <a:solidFill>
                  <a:schemeClr val="tx1">
                    <a:lumMod val="65000"/>
                    <a:lumOff val="35000"/>
                  </a:schemeClr>
                </a:solidFill>
              </a:rPr>
              <a:t>ਜੱਜਾਂ</a:t>
            </a:r>
            <a:r xmlns:a="http://schemas.openxmlformats.org/drawingml/2006/main">
              <a:rPr lang="pa" altLang="en-US" sz="2800">
                <a:solidFill>
                  <a:schemeClr val="tx1">
                    <a:lumMod val="65000"/>
                    <a:lumOff val="35000"/>
                  </a:schemeClr>
                </a:solidFill>
              </a:rPr>
              <a:t> </a:t>
            </a:r>
            <a:r xmlns:a="http://schemas.openxmlformats.org/drawingml/2006/main">
              <a:rPr lang="pa" altLang="ko-KR" sz="2800">
                <a:solidFill>
                  <a:schemeClr val="tx1">
                    <a:lumMod val="65000"/>
                    <a:lumOff val="35000"/>
                  </a:schemeClr>
                </a:solidFill>
              </a:rPr>
              <a:t>6:12</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742626398"/>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23928" y="-148295"/>
            <a:ext cx="5314963" cy="2664297"/>
          </a:xfrm>
          <a:prstGeom prst="rect">
            <a:avLst/>
          </a:prstGeom>
        </p:spPr>
      </p:pic>
      <p:pic>
        <p:nvPicPr>
          <p:cNvPr id="6" name="그림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27984" y="2420888"/>
            <a:ext cx="4716016" cy="3024337"/>
          </a:xfrm>
          <a:prstGeom prst="rect">
            <a:avLst/>
          </a:prstGeom>
        </p:spPr>
      </p:pic>
      <p:sp>
        <p:nvSpPr>
          <p:cNvPr id="5" name="TextBox 4"/>
          <p:cNvSpPr txBox="1"/>
          <p:nvPr/>
        </p:nvSpPr>
        <p:spPr>
          <a:xfrm>
            <a:off x="90389" y="5511706"/>
            <a:ext cx="8963222" cy="129266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a" altLang="ko-KR" sz="2600">
                <a:solidFill>
                  <a:schemeClr val="tx1">
                    <a:lumMod val="65000"/>
                    <a:lumOff val="35000"/>
                  </a:schemeClr>
                </a:solidFill>
              </a:rPr>
              <a:t>ਯਹੋਵਾਹ ਦਾ ਦੂਤ ਗਿਦਾਊਨ ਨੂੰ ਪ੍ਰਗਟ ਹੋਇਆ ਅਤੇ ਕਿਹਾ, "ਪਰਮੇਸ਼ੁਰ ਤੁਹਾਡੇ ਨਾਲ ਹੈ, ਸ਼ਕਤੀਸ਼ਾਲੀ ਯੋਧਾ।" ਪਰਮੇਸ਼ੁਰ ਨੇ ਉਸਨੂੰ ਤ੍ਰੇਲ ਅਤੇ ਉੱਨ ਦੁਆਰਾ ਭਰੋਸਾ ਦਿੱਤਾ।</a:t>
            </a:r>
            <a:endParaRPr xmlns:a="http://schemas.openxmlformats.org/drawingml/2006/main" lang="ko-KR" altLang="en-US" sz="2600">
              <a:solidFill>
                <a:schemeClr val="tx1">
                  <a:lumMod val="65000"/>
                  <a:lumOff val="35000"/>
                </a:schemeClr>
              </a:solidFill>
            </a:endParaRPr>
          </a:p>
        </p:txBody>
      </p:sp>
      <p:pic>
        <p:nvPicPr>
          <p:cNvPr id="3" name="그림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
            <a:ext cx="4427984" cy="5445224"/>
          </a:xfrm>
          <a:prstGeom prst="rect">
            <a:avLst/>
          </a:prstGeom>
        </p:spPr>
      </p:pic>
    </p:spTree>
    <p:extLst>
      <p:ext uri="{BB962C8B-B14F-4D97-AF65-F5344CB8AC3E}">
        <p14:creationId xmlns:p14="http://schemas.microsoft.com/office/powerpoint/2010/main" val="2182869995"/>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p:cNvSpPr/>
          <p:nvPr/>
        </p:nvSpPr>
        <p:spPr>
          <a:xfrm>
            <a:off x="0" y="1"/>
            <a:ext cx="9144000" cy="551723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5" name="TextBox 4"/>
          <p:cNvSpPr txBox="1"/>
          <p:nvPr/>
        </p:nvSpPr>
        <p:spPr>
          <a:xfrm>
            <a:off x="251520" y="5517586"/>
            <a:ext cx="8963222"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a" altLang="ko-KR" sz="2800">
                <a:solidFill>
                  <a:schemeClr val="tx1">
                    <a:lumMod val="65000"/>
                    <a:lumOff val="35000"/>
                  </a:schemeClr>
                </a:solidFill>
              </a:rPr>
              <a:t>ਜਦੋਂ ਉਸਨੂੰ ਭਰੋਸਾ ਸੀ ਕਿ ਪਰਮੇਸ਼ੁਰ ਨੇ ਉਸਨੂੰ ਬੁਲਾਇਆ ਹੈ, ਤਾਂ ਉਸਨੇ ਬਆਲ ਅਤੇ ਉਸਦੀ ਜਗਵੇਦੀ ਨੂੰ ਢਾਹ ਦਿੱਤਾ ਜਿਸਦੀ ਇਜ਼ਰਾਈਲੀ ਪੂਜਾ ਕਰਦੇ ਸਨ।</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4789" y="-7405"/>
            <a:ext cx="6300192" cy="5236605"/>
          </a:xfrm>
          <a:prstGeom prst="rect">
            <a:avLst/>
          </a:prstGeom>
        </p:spPr>
      </p:pic>
    </p:spTree>
    <p:extLst>
      <p:ext uri="{BB962C8B-B14F-4D97-AF65-F5344CB8AC3E}">
        <p14:creationId xmlns:p14="http://schemas.microsoft.com/office/powerpoint/2010/main" val="1826516015"/>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373216"/>
            <a:ext cx="9054634"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a" altLang="ko-KR" sz="2800">
                <a:solidFill>
                  <a:schemeClr val="tx1">
                    <a:lumMod val="65000"/>
                    <a:lumOff val="35000"/>
                  </a:schemeClr>
                </a:solidFill>
              </a:rPr>
              <a:t>ਪਰਮੇਸ਼ੁਰ ਨੇ ਗਿਦਾਊਨ ਨੂੰ ਮਿਦਯਾਨੀਆਂ ਨੂੰ ਹਰਾਉਣ ਲਈ ਯੋਧੇ ਚੁਣਨ ਲਈ ਕਿਹਾ। ਪਰਮੇਸ਼ੁਰ ਦੀ ਹਿਦਾਇਤ ਅਨੁਸਾਰ ਸਿਰਫ਼ 300 ਆਦਮੀ ਚੁਣੇ ਗਏ ਸਨ।</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212"/>
            <a:ext cx="9127908" cy="5288996"/>
          </a:xfrm>
          <a:prstGeom prst="rect">
            <a:avLst/>
          </a:prstGeom>
        </p:spPr>
      </p:pic>
    </p:spTree>
    <p:extLst>
      <p:ext uri="{BB962C8B-B14F-4D97-AF65-F5344CB8AC3E}">
        <p14:creationId xmlns:p14="http://schemas.microsoft.com/office/powerpoint/2010/main" val="3660972749"/>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6382" y="5552504"/>
            <a:ext cx="9054634"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a" altLang="ko-KR" sz="2800">
                <a:solidFill>
                  <a:schemeClr val="tx1">
                    <a:lumMod val="65000"/>
                    <a:lumOff val="35000"/>
                  </a:schemeClr>
                </a:solidFill>
              </a:rPr>
              <a:t>ਪਰਮੇਸ਼ੁਰ ਨੇ ਉਸ ਨੂੰ ਉਨ੍ਹਾਂ ਉੱਤੇ ਹਮਲਾ ਕਰਨ ਦੀ ਇੱਕ ਸ਼ਾਨਦਾਰ ਯੋਜਨਾ ਦਿੱਤੀ। ਪਰਮੇਸ਼ੁਰ ਨੇ ਉਨ੍ਹਾਂ ਨੂੰ ਤੁਰ੍ਹੀਆਂ ਅਤੇ ਅੰਦਰ ਮਸ਼ਾਲਾਂ ਦੇ ਨਾਲ ਖਾਲੀ ਘੜੇ ਹੋਣ ਦਿਉ।</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620"/>
            <a:ext cx="9144000" cy="5525852"/>
          </a:xfrm>
          <a:prstGeom prst="rect">
            <a:avLst/>
          </a:prstGeom>
        </p:spPr>
      </p:pic>
    </p:spTree>
    <p:extLst>
      <p:ext uri="{BB962C8B-B14F-4D97-AF65-F5344CB8AC3E}">
        <p14:creationId xmlns:p14="http://schemas.microsoft.com/office/powerpoint/2010/main" val="229540070"/>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9366" y="5517233"/>
            <a:ext cx="9054634"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a" altLang="ko-KR" sz="2800">
                <a:solidFill>
                  <a:schemeClr val="tx1">
                    <a:lumMod val="65000"/>
                    <a:lumOff val="35000"/>
                  </a:schemeClr>
                </a:solidFill>
              </a:rPr>
              <a:t>ਰਾਤ ਨੂੰ, ਗਿਦਾਊਨ ਅਤੇ ਉਸਦੇ 300 ਆਦਮੀਆਂ ਨੇ ਪਰਮੇਸ਼ੁਰ ਦੁਆਰਾ ਦਿੱਤੀ ਗਈ ਯੋਜਨਾ ਨੂੰ ਪੂਰਾ ਕੀਤਾ। ਉਨ੍ਹਾਂ ਨੇ ਮਿਦਯਾਨੀਆਂ ਦੇ ਵਿਰੁੱਧ ਜੰਗ ਜਿੱਤੀ।</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9127908" cy="5517232"/>
          </a:xfrm>
          <a:prstGeom prst="rect">
            <a:avLst/>
          </a:prstGeom>
        </p:spPr>
      </p:pic>
    </p:spTree>
    <p:extLst>
      <p:ext uri="{BB962C8B-B14F-4D97-AF65-F5344CB8AC3E}">
        <p14:creationId xmlns:p14="http://schemas.microsoft.com/office/powerpoint/2010/main" val="2468589428"/>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pa" altLang="ko-KR" sz="4000">
                <a:solidFill>
                  <a:srgbClr val="FF0000"/>
                </a:solidFill>
              </a:rPr>
              <a:t>ਅੱਜ ਦਾ ਪਾਠ</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33499"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07704" y="4981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720840"/>
            <a:ext cx="8208912" cy="34163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pa" altLang="ko-KR" sz="3600">
                <a:solidFill>
                  <a:schemeClr val="tx1">
                    <a:lumMod val="65000"/>
                    <a:lumOff val="35000"/>
                  </a:schemeClr>
                </a:solidFill>
              </a:rPr>
              <a:t>ਗਿਦਾਊਨ ਅਤੇ ਉਸ ਦੇ 300 ਆਦਮੀਆਂ ਨੇ ਬਹੁਤ ਸਾਰੇ ਮਿਦਯਾਨੀਆਂ ਦੇ ਵਿਰੁੱਧ ਲੜਾਈ ਸਿਰਫ਼ ਪਰਮੇਸ਼ੁਰ ਦੇ ਹੁਕਮ ਦੀ ਪਾਲਣਾ ਕਰਕੇ ਜਿੱਤੀ ਸੀ।</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pa" altLang="ko-KR" sz="3600">
                <a:solidFill>
                  <a:schemeClr val="tx1">
                    <a:lumMod val="65000"/>
                    <a:lumOff val="35000"/>
                  </a:schemeClr>
                </a:solidFill>
              </a:rPr>
              <a:t>ਮੇਰੀ ਜਿੰਦਗੀ ਵਿੱਚ ਜਿੱਤਣ ਦਾ ਰਾਜ਼ ਰੱਬ ਨੂੰ ਮੰਨਣਾ ਹੈ।</a:t>
            </a:r>
          </a:p>
        </p:txBody>
      </p:sp>
    </p:spTree>
    <p:extLst>
      <p:ext uri="{BB962C8B-B14F-4D97-AF65-F5344CB8AC3E}">
        <p14:creationId xmlns:p14="http://schemas.microsoft.com/office/powerpoint/2010/main" val="536701840"/>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2738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pa" altLang="ko-KR" sz="3200"/>
              <a:t>ਰੱਬ?</a:t>
            </a:r>
            <a:r xmlns:a="http://schemas.openxmlformats.org/drawingml/2006/main">
              <a:rPr lang="pa"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a" altLang="ko-KR" sz="3600">
                <a:solidFill>
                  <a:srgbClr val="C00000"/>
                </a:solidFill>
              </a:rPr>
              <a:t>ਵਾਹਿਗੁਰੂ..</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75432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a" altLang="ko-KR" sz="3600">
                <a:solidFill>
                  <a:schemeClr val="tx1">
                    <a:lumMod val="65000"/>
                    <a:lumOff val="35000"/>
                  </a:schemeClr>
                </a:solidFill>
              </a:rPr>
              <a:t>ਉਹ ਸਰਬਸ਼ਕਤੀਮਾਨ ਪ੍ਰਮਾਤਮਾ ਹੈ ਜੋ ਸਿਰਫ 300 ਆਦਮੀਆਂ ਨਾਲ ਬਹੁਤ ਸਾਰੀਆਂ ਦੁਸ਼ਮਣ ਤਾਕਤਾਂ ਨੂੰ ਹਰਾ ਸਕਦਾ ਹੈ।</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543658300"/>
      </p:ext>
    </p:extLst>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pa" altLang="ko-KR" sz="4000">
                <a:solidFill>
                  <a:srgbClr val="FF0000"/>
                </a:solidFill>
              </a:rPr>
              <a:t>ਅੱਜ ਦੀ ਕਵਿਜ਼</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20560" y="51182"/>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835696" y="80629"/>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a" altLang="ko-KR" sz="3600">
                <a:solidFill>
                  <a:schemeClr val="tx1">
                    <a:lumMod val="65000"/>
                    <a:lumOff val="35000"/>
                  </a:schemeClr>
                </a:solidFill>
              </a:rPr>
              <a:t>ਜਿਸ ਨੂੰ ਗਿਦਾਊਨ ਅਤੇ ਉਸਦੇ 300 ਆਦਮੀਆਂ ਨੇ ਆਪਣੇ ਦੁਸ਼ਮਣ ਨੂੰ ਹਰਾਉਣ ਲਈ ਨਹੀਂ ਵਰਤਿਆ ਸੀ?</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a" altLang="en-US" sz="2800">
                <a:solidFill>
                  <a:schemeClr val="tx1">
                    <a:lumMod val="65000"/>
                    <a:lumOff val="35000"/>
                  </a:schemeClr>
                </a:solidFill>
              </a:rPr>
              <a:t>① </a:t>
            </a:r>
            <a:r xmlns:a="http://schemas.openxmlformats.org/drawingml/2006/main">
              <a:rPr lang="pa" altLang="ko-KR" sz="2800">
                <a:solidFill>
                  <a:schemeClr val="tx1">
                    <a:lumMod val="65000"/>
                    <a:lumOff val="35000"/>
                  </a:schemeClr>
                </a:solidFill>
              </a:rPr>
              <a:t>ਜਾਰ</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a" altLang="en-US" sz="2800">
                <a:solidFill>
                  <a:schemeClr val="tx1">
                    <a:lumMod val="65000"/>
                    <a:lumOff val="35000"/>
                  </a:schemeClr>
                </a:solidFill>
              </a:rPr>
              <a:t>② </a:t>
            </a:r>
            <a:r xmlns:a="http://schemas.openxmlformats.org/drawingml/2006/main">
              <a:rPr lang="pa" altLang="ko-KR" sz="2800">
                <a:solidFill>
                  <a:schemeClr val="tx1">
                    <a:lumMod val="65000"/>
                    <a:lumOff val="35000"/>
                  </a:schemeClr>
                </a:solidFill>
              </a:rPr>
              <a:t>ਤਲਵਾਰਾਂ</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08817"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a" altLang="en-US" sz="2800">
                <a:solidFill>
                  <a:schemeClr val="tx1">
                    <a:lumMod val="65000"/>
                    <a:lumOff val="35000"/>
                  </a:schemeClr>
                </a:solidFill>
              </a:rPr>
              <a:t>③ </a:t>
            </a:r>
            <a:r xmlns:a="http://schemas.openxmlformats.org/drawingml/2006/main">
              <a:rPr lang="pa" altLang="ko-KR" sz="2800">
                <a:solidFill>
                  <a:schemeClr val="tx1">
                    <a:lumMod val="65000"/>
                    <a:lumOff val="35000"/>
                  </a:schemeClr>
                </a:solidFill>
              </a:rPr>
              <a:t>ਟਾਰਚ</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16842"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a" altLang="en-US" sz="2800">
                <a:solidFill>
                  <a:schemeClr val="tx1">
                    <a:lumMod val="65000"/>
                    <a:lumOff val="35000"/>
                  </a:schemeClr>
                </a:solidFill>
              </a:rPr>
              <a:t>④ </a:t>
            </a:r>
            <a:r xmlns:a="http://schemas.openxmlformats.org/drawingml/2006/main">
              <a:rPr lang="pa" altLang="ko-KR" sz="2800">
                <a:solidFill>
                  <a:schemeClr val="tx1">
                    <a:lumMod val="65000"/>
                    <a:lumOff val="35000"/>
                  </a:schemeClr>
                </a:solidFill>
              </a:rPr>
              <a:t>ਤੁਰ੍ਹੀਆਂ</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3546870"/>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a" altLang="en-US" sz="2800">
                <a:solidFill>
                  <a:srgbClr val="FF0000"/>
                </a:solidFill>
              </a:rPr>
              <a:t>② </a:t>
            </a:r>
            <a:r xmlns:a="http://schemas.openxmlformats.org/drawingml/2006/main">
              <a:rPr lang="pa" altLang="ko-KR" sz="2800">
                <a:solidFill>
                  <a:srgbClr val="FF0000"/>
                </a:solidFill>
              </a:rPr>
              <a:t>ਤਲਵਾਰਾਂ</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136685943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pa" altLang="ko-KR" sz="4000">
                <a:solidFill>
                  <a:srgbClr val="FF0000"/>
                </a:solidFill>
              </a:rPr>
              <a:t>ਅੱਜ ਦਾ ਸ਼ਬਦ</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7621" y="65790"/>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129215"/>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3416320"/>
          </a:xfrm>
          <a:prstGeom prst="rect">
            <a:avLst/>
          </a:prstGeom>
          <a:noFill/>
        </p:spPr>
        <p:txBody>
          <a:bodyPr wrap="square" rtlCol="0">
            <a:spAutoFit/>
          </a:bodyPr>
          <a:lstStyle/>
          <a:p>
            <a:r xmlns:a="http://schemas.openxmlformats.org/drawingml/2006/main">
              <a:rPr lang="pa" altLang="ko-KR" sz="3600">
                <a:solidFill>
                  <a:schemeClr val="tx1">
                    <a:lumMod val="65000"/>
                    <a:lumOff val="35000"/>
                  </a:schemeClr>
                </a:solidFill>
              </a:rPr>
              <a:t>ਜਦੋਂ ਯਹੋਵਾਹ ਨੇ ਦੇਖਿਆ ਕਿ ਉਹ ਵੇਖਣ ਲਈ ਗਿਆ ਸੀ, ਤਾਂ ਪਰਮੇਸ਼ੁਰ ਨੇ ਉਸਨੂੰ ਬੁਲਾਇਆ</a:t>
            </a:r>
          </a:p>
          <a:p>
            <a:r xmlns:a="http://schemas.openxmlformats.org/drawingml/2006/main">
              <a:rPr lang="pa" altLang="ko-KR" sz="3600">
                <a:solidFill>
                  <a:schemeClr val="tx1">
                    <a:lumMod val="65000"/>
                    <a:lumOff val="35000"/>
                  </a:schemeClr>
                </a:solidFill>
              </a:rPr>
              <a:t>ਝਾੜੀ ਦੇ ਅੰਦਰੋਂ,</a:t>
            </a:r>
          </a:p>
          <a:p>
            <a:r xmlns:a="http://schemas.openxmlformats.org/drawingml/2006/main">
              <a:rPr lang="pa" altLang="ko-KR" sz="3600">
                <a:solidFill>
                  <a:schemeClr val="tx1">
                    <a:lumMod val="65000"/>
                    <a:lumOff val="35000"/>
                  </a:schemeClr>
                </a:solidFill>
              </a:rPr>
              <a:t>"ਮੂਸਾ! ਮੂਸਾ!" ਅਤੇ ਮੂਸਾ ਨੇ ਕਿਹਾ, "ਮੈਂ ਇੱਥੇ ਹਾਂ।"</a:t>
            </a:r>
          </a:p>
          <a:p>
            <a:endParaRPr lang="en-US" altLang="ko-KR" sz="3600">
              <a:solidFill>
                <a:schemeClr val="tx1">
                  <a:lumMod val="65000"/>
                  <a:lumOff val="35000"/>
                </a:schemeClr>
              </a:solidFill>
            </a:endParaRPr>
          </a:p>
        </p:txBody>
      </p:sp>
      <p:sp>
        <p:nvSpPr>
          <p:cNvPr id="24" name="TextBox 23"/>
          <p:cNvSpPr txBox="1"/>
          <p:nvPr/>
        </p:nvSpPr>
        <p:spPr>
          <a:xfrm>
            <a:off x="4572000" y="5277887"/>
            <a:ext cx="3850654" cy="523220"/>
          </a:xfrm>
          <a:prstGeom prst="rect">
            <a:avLst/>
          </a:prstGeom>
          <a:noFill/>
        </p:spPr>
        <p:txBody>
          <a:bodyPr wrap="square" rtlCol="0">
            <a:spAutoFit/>
          </a:bodyPr>
          <a:lstStyle/>
          <a:p>
            <a:pPr xmlns:a="http://schemas.openxmlformats.org/drawingml/2006/main" algn="r"/>
            <a:r xmlns:a="http://schemas.openxmlformats.org/drawingml/2006/main">
              <a:rPr lang="pa" altLang="ko-KR" sz="2800">
                <a:solidFill>
                  <a:schemeClr val="tx1">
                    <a:lumMod val="65000"/>
                    <a:lumOff val="35000"/>
                  </a:schemeClr>
                </a:solidFill>
              </a:rPr>
              <a:t>ਕੂਚ</a:t>
            </a:r>
            <a:r xmlns:a="http://schemas.openxmlformats.org/drawingml/2006/main">
              <a:rPr lang="pa" altLang="en-US" sz="2800">
                <a:solidFill>
                  <a:schemeClr val="tx1">
                    <a:lumMod val="65000"/>
                    <a:lumOff val="35000"/>
                  </a:schemeClr>
                </a:solidFill>
              </a:rPr>
              <a:t> </a:t>
            </a:r>
            <a:r xmlns:a="http://schemas.openxmlformats.org/drawingml/2006/main">
              <a:rPr lang="pa" altLang="ko-KR" sz="2800">
                <a:solidFill>
                  <a:schemeClr val="tx1">
                    <a:lumMod val="65000"/>
                    <a:lumOff val="35000"/>
                  </a:schemeClr>
                </a:solidFill>
              </a:rPr>
              <a:t>3:4</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857418577"/>
      </p:ext>
    </p:extLst>
  </p:cSld>
  <p:clrMapOvr>
    <a:masterClrMapping/>
  </p:clrMapOvr>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pa" altLang="ko-KR" sz="4000">
                <a:solidFill>
                  <a:srgbClr val="FF0000"/>
                </a:solidFill>
              </a:rPr>
              <a:t>ਅੱਜ ਦੇ</a:t>
            </a:r>
            <a:r xmlns:a="http://schemas.openxmlformats.org/drawingml/2006/main">
              <a:rPr lang="pa" altLang="en-US" sz="4000">
                <a:solidFill>
                  <a:srgbClr val="FF0000"/>
                </a:solidFill>
              </a:rPr>
              <a:t> </a:t>
            </a:r>
            <a:r xmlns:a="http://schemas.openxmlformats.org/drawingml/2006/main">
              <a:rPr lang="pa" altLang="ko-KR" sz="4000">
                <a:solidFill>
                  <a:srgbClr val="FF0000"/>
                </a:solidFill>
              </a:rPr>
              <a:t>ਸ਼ਬਦ</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75823" y="2384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5225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175432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a" altLang="ko-KR" sz="3600"/>
              <a:t>ਜਦੋਂ ਯਹੋਵਾਹ ਦਾ ਦੂਤ ਗਿਦਾਊਨ ਨੂੰ ਪ੍ਰਗਟ ਹੋਇਆ, ਤਾਂ ਉਸਨੇ ਕਿਹਾ, "ਯਹੋਵਾਹ ਤੇਰੇ ਨਾਲ ਹੈ, ਸ਼ਕਤੀਸ਼ਾਲੀ ਯੋਧਾ।"</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pa" altLang="ko-KR" sz="2800">
                <a:solidFill>
                  <a:schemeClr val="tx1">
                    <a:lumMod val="65000"/>
                    <a:lumOff val="35000"/>
                  </a:schemeClr>
                </a:solidFill>
              </a:rPr>
              <a:t>ਜੱਜਾਂ</a:t>
            </a:r>
            <a:r xmlns:a="http://schemas.openxmlformats.org/drawingml/2006/main">
              <a:rPr lang="pa" altLang="en-US" sz="2800">
                <a:solidFill>
                  <a:schemeClr val="tx1">
                    <a:lumMod val="65000"/>
                    <a:lumOff val="35000"/>
                  </a:schemeClr>
                </a:solidFill>
              </a:rPr>
              <a:t> </a:t>
            </a:r>
            <a:r xmlns:a="http://schemas.openxmlformats.org/drawingml/2006/main">
              <a:rPr lang="pa" altLang="ko-KR" sz="2800">
                <a:solidFill>
                  <a:schemeClr val="tx1">
                    <a:lumMod val="65000"/>
                    <a:lumOff val="35000"/>
                  </a:schemeClr>
                </a:solidFill>
              </a:rPr>
              <a:t>6:12</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496089226"/>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1" y="1412776"/>
            <a:ext cx="3514775" cy="369332"/>
          </a:xfrm>
          <a:prstGeom prst="rect">
            <a:avLst/>
          </a:prstGeom>
          <a:noFill/>
        </p:spPr>
        <p:txBody>
          <a:bodyPr wrap="square" rtlCol="0">
            <a:spAutoFit/>
          </a:bodyPr>
          <a:lstStyle/>
          <a:p>
            <a:r xmlns:a="http://schemas.openxmlformats.org/drawingml/2006/main">
              <a:rPr lang="pa" altLang="ko-KR" b="1">
                <a:solidFill>
                  <a:schemeClr val="tx1">
                    <a:lumMod val="50000"/>
                    <a:lumOff val="50000"/>
                  </a:schemeClr>
                </a:solidFill>
              </a:rPr>
              <a:t>ਨੰ. 26 ਪਰਮੇਸ਼ੁਰ ਦਾ ਬਚਨ</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2105561"/>
            <a:ext cx="4032448" cy="1323439"/>
          </a:xfrm>
          <a:prstGeom prst="rect">
            <a:avLst/>
          </a:prstGeom>
          <a:noFill/>
        </p:spPr>
        <p:txBody>
          <a:bodyPr wrap="square" rtlCol="0">
            <a:spAutoFit/>
          </a:bodyPr>
          <a:lstStyle/>
          <a:p>
            <a:pPr xmlns:a="http://schemas.openxmlformats.org/drawingml/2006/main" algn="ctr"/>
            <a:r xmlns:a="http://schemas.openxmlformats.org/drawingml/2006/main">
              <a:rPr lang="pa" altLang="ko-KR" sz="4000"/>
              <a:t>ਸੈਮਸਨ, ਇੱਕ ਮਜ਼ਬੂਤ ਯੋਧਾ।</a:t>
            </a:r>
            <a:endParaRPr xmlns:a="http://schemas.openxmlformats.org/drawingml/2006/main" lang="ko-KR" altLang="en-US"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6" name="그림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11959" y="1337427"/>
            <a:ext cx="4918423" cy="4728061"/>
          </a:xfrm>
          <a:prstGeom prst="rect">
            <a:avLst/>
          </a:prstGeom>
        </p:spPr>
      </p:pic>
    </p:spTree>
    <p:extLst>
      <p:ext uri="{BB962C8B-B14F-4D97-AF65-F5344CB8AC3E}">
        <p14:creationId xmlns:p14="http://schemas.microsoft.com/office/powerpoint/2010/main" val="163178771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pa" altLang="ko-KR" sz="4000">
                <a:solidFill>
                  <a:srgbClr val="FF0000"/>
                </a:solidFill>
              </a:rPr>
              <a:t>ਅੱਜ ਦਾ ਸ਼ਬਦ</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200934"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07704" y="2384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1754326"/>
          </a:xfrm>
          <a:prstGeom prst="rect">
            <a:avLst/>
          </a:prstGeom>
          <a:noFill/>
        </p:spPr>
        <p:txBody>
          <a:bodyPr wrap="square" rtlCol="0">
            <a:spAutoFit/>
          </a:bodyPr>
          <a:lstStyle/>
          <a:p>
            <a:r xmlns:a="http://schemas.openxmlformats.org/drawingml/2006/main">
              <a:rPr lang="pa" altLang="ko-KR" sz="3600">
                <a:solidFill>
                  <a:schemeClr val="tx1">
                    <a:lumMod val="65000"/>
                    <a:lumOff val="35000"/>
                  </a:schemeClr>
                </a:solidFill>
              </a:rPr>
              <a:t>ਔਰਤ ਨੇ ਇੱਕ ਲੜਕੇ ਨੂੰ ਜਨਮ ਦਿੱਤਾ ਅਤੇ ਉਸਦਾ ਨਾਮ ਸਮਸੂਨ ਰੱਖਿਆ। ਉਹ ਵੱਡਾ ਹੋਇਆ ਅਤੇ ਯਹੋਵਾਹ ਨੇ ਉਸ ਨੂੰ ਅਸੀਸ ਦਿੱਤੀ,</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p>
            <a:pPr xmlns:a="http://schemas.openxmlformats.org/drawingml/2006/main" algn="r"/>
            <a:r xmlns:a="http://schemas.openxmlformats.org/drawingml/2006/main">
              <a:rPr lang="pa" altLang="ko-KR" sz="2800">
                <a:solidFill>
                  <a:schemeClr val="tx1">
                    <a:lumMod val="65000"/>
                    <a:lumOff val="35000"/>
                  </a:schemeClr>
                </a:solidFill>
              </a:rPr>
              <a:t>ਜੱਜਾਂ</a:t>
            </a:r>
            <a:r xmlns:a="http://schemas.openxmlformats.org/drawingml/2006/main">
              <a:rPr lang="pa" altLang="en-US" sz="2800">
                <a:solidFill>
                  <a:schemeClr val="tx1">
                    <a:lumMod val="65000"/>
                    <a:lumOff val="35000"/>
                  </a:schemeClr>
                </a:solidFill>
              </a:rPr>
              <a:t> </a:t>
            </a:r>
            <a:r xmlns:a="http://schemas.openxmlformats.org/drawingml/2006/main">
              <a:rPr lang="pa" altLang="ko-KR" sz="2800">
                <a:solidFill>
                  <a:schemeClr val="tx1">
                    <a:lumMod val="65000"/>
                    <a:lumOff val="35000"/>
                  </a:schemeClr>
                </a:solidFill>
              </a:rPr>
              <a:t>13:24</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514078161"/>
      </p:ext>
    </p:ext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861774"/>
          </a:xfrm>
          <a:prstGeom prst="rect">
            <a:avLst/>
          </a:prstGeom>
          <a:noFill/>
        </p:spPr>
        <p:txBody>
          <a:bodyPr wrap="square" rtlCol="0">
            <a:spAutoFit/>
          </a:bodyPr>
          <a:lstStyle/>
          <a:p>
            <a:r xmlns:a="http://schemas.openxmlformats.org/drawingml/2006/main">
              <a:rPr lang="pa" altLang="ko-KR" sz="2500">
                <a:solidFill>
                  <a:schemeClr val="tx1">
                    <a:lumMod val="65000"/>
                    <a:lumOff val="35000"/>
                  </a:schemeClr>
                </a:solidFill>
              </a:rPr>
              <a:t>ਇਸਰਾਏਲ ਦੇ ਆਗੂਆਂ ਵਿੱਚ ਸਮਸੂਨ ਨਾਂ ਦਾ ਇੱਕ ਆਗੂ ਸੀ। ਉਹ ਜਨਮ ਤੋਂ ਹੀ ਪ੍ਰਮਾਤਮਾ ਤੋਂ ਵੱਖ ਹੋਣ ਵਾਲਾ ਮਨੁੱਖ ਸੀ।</a:t>
            </a:r>
            <a:endParaRPr xmlns:a="http://schemas.openxmlformats.org/drawingml/2006/main" lang="ko-KR" altLang="en-US" sz="25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8685" y="0"/>
            <a:ext cx="8172400" cy="5777410"/>
          </a:xfrm>
          <a:prstGeom prst="rect">
            <a:avLst/>
          </a:prstGeom>
        </p:spPr>
      </p:pic>
    </p:spTree>
    <p:extLst>
      <p:ext uri="{BB962C8B-B14F-4D97-AF65-F5344CB8AC3E}">
        <p14:creationId xmlns:p14="http://schemas.microsoft.com/office/powerpoint/2010/main" val="2108602892"/>
      </p:ext>
    </p:extLst>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517232"/>
            <a:ext cx="8963222" cy="1200329"/>
          </a:xfrm>
          <a:prstGeom prst="rect">
            <a:avLst/>
          </a:prstGeom>
          <a:noFill/>
        </p:spPr>
        <p:txBody>
          <a:bodyPr wrap="square" rtlCol="0">
            <a:spAutoFit/>
          </a:bodyPr>
          <a:lstStyle/>
          <a:p>
            <a:r xmlns:a="http://schemas.openxmlformats.org/drawingml/2006/main">
              <a:rPr lang="pa" altLang="ko-KR" sz="2400">
                <a:solidFill>
                  <a:schemeClr val="tx1">
                    <a:lumMod val="65000"/>
                    <a:lumOff val="35000"/>
                  </a:schemeClr>
                </a:solidFill>
              </a:rPr>
              <a:t>ਸਮਸੂਨ ਬਹੁਤ ਤਕੜਾ ਯੋਧਾ ਸੀ। ਸਮਸੂਨ ਦੇ ਕਾਰਨ, ਫਲਿਸਤੀ ਅਤੇ ਹੋਰ ਦੇਸ਼ ਜੋ ਉਨ੍ਹਾਂ ਉੱਤੇ ਜ਼ੁਲਮ ਕਰਦੇ ਸਨ, ਇਸਰਾਏਲੀਆਂ ਉੱਤੇ ਜ਼ੁਲਮ ਨਾ ਕਰ ਸਕੇ</a:t>
            </a:r>
            <a:r xmlns:a="http://schemas.openxmlformats.org/drawingml/2006/main">
              <a:rPr lang="pa" altLang="en-US" sz="2400">
                <a:solidFill>
                  <a:schemeClr val="tx1">
                    <a:lumMod val="65000"/>
                    <a:lumOff val="35000"/>
                  </a:schemeClr>
                </a:solidFill>
              </a:rPr>
              <a:t> </a:t>
            </a:r>
            <a:r xmlns:a="http://schemas.openxmlformats.org/drawingml/2006/main">
              <a:rPr lang="pa" altLang="ko-KR" sz="2400">
                <a:solidFill>
                  <a:schemeClr val="tx1">
                    <a:lumMod val="65000"/>
                    <a:lumOff val="35000"/>
                  </a:schemeClr>
                </a:solidFill>
              </a:rPr>
              <a:t>ਕੋਈ ਹੋਰ।</a:t>
            </a:r>
            <a:endParaRPr xmlns:a="http://schemas.openxmlformats.org/drawingml/2006/main" lang="ko-KR" altLang="en-US" sz="24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9592" y="332656"/>
            <a:ext cx="7668344" cy="5040560"/>
          </a:xfrm>
          <a:prstGeom prst="rect">
            <a:avLst/>
          </a:prstGeom>
        </p:spPr>
      </p:pic>
    </p:spTree>
    <p:extLst>
      <p:ext uri="{BB962C8B-B14F-4D97-AF65-F5344CB8AC3E}">
        <p14:creationId xmlns:p14="http://schemas.microsoft.com/office/powerpoint/2010/main" val="3561453579"/>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910371"/>
            <a:ext cx="9054634" cy="830997"/>
          </a:xfrm>
          <a:prstGeom prst="rect">
            <a:avLst/>
          </a:prstGeom>
          <a:noFill/>
        </p:spPr>
        <p:txBody>
          <a:bodyPr wrap="square" rtlCol="0">
            <a:spAutoFit/>
          </a:bodyPr>
          <a:lstStyle/>
          <a:p>
            <a:r xmlns:a="http://schemas.openxmlformats.org/drawingml/2006/main">
              <a:rPr lang="pa" altLang="ko-KR" sz="2400">
                <a:solidFill>
                  <a:schemeClr val="tx1">
                    <a:lumMod val="65000"/>
                    <a:lumOff val="35000"/>
                  </a:schemeClr>
                </a:solidFill>
              </a:rPr>
              <a:t>ਉਸਦੀ ਤਾਕਤ ਉਸਦੇ ਵਾਲਾਂ ਤੋਂ ਆਈ. ਪਰ, ਮੂਰਖ ਬਣ ਕੇ ਉਸ ਦੇ ਵਾਲ ਮੁੰਨ ਦਿੱਤੇ ਗਏ ਸਨ। ਇਸ ਲਈ, ਉਸਨੇ ਆਪਣੀ ਸ਼ਕਤੀ ਗੁਆ ਦਿੱਤੀ.</a:t>
            </a:r>
            <a:endParaRPr xmlns:a="http://schemas.openxmlformats.org/drawingml/2006/main" lang="ko-KR" altLang="en-US" sz="24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9144000" cy="5877272"/>
          </a:xfrm>
          <a:prstGeom prst="rect">
            <a:avLst/>
          </a:prstGeom>
        </p:spPr>
      </p:pic>
    </p:spTree>
    <p:extLst>
      <p:ext uri="{BB962C8B-B14F-4D97-AF65-F5344CB8AC3E}">
        <p14:creationId xmlns:p14="http://schemas.microsoft.com/office/powerpoint/2010/main" val="462600298"/>
      </p:ext>
    </p:extLst>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861774"/>
          </a:xfrm>
          <a:prstGeom prst="rect">
            <a:avLst/>
          </a:prstGeom>
          <a:noFill/>
        </p:spPr>
        <p:txBody>
          <a:bodyPr wrap="square" rtlCol="0">
            <a:spAutoFit/>
          </a:bodyPr>
          <a:lstStyle/>
          <a:p>
            <a:r xmlns:a="http://schemas.openxmlformats.org/drawingml/2006/main">
              <a:rPr lang="pa" altLang="ko-KR" sz="2500">
                <a:solidFill>
                  <a:schemeClr val="tx1">
                    <a:lumMod val="65000"/>
                    <a:lumOff val="35000"/>
                  </a:schemeClr>
                </a:solidFill>
              </a:rPr>
              <a:t>ਸੈਮਸਨ ਨੂੰ ਫੜ ਲਿਆ ਗਿਆ ਅਤੇ ਦੁਸ਼ਮਣਾਂ ਦੁਆਰਾ ਉਸ ਦਾ ਮਜ਼ਾਕ ਉਡਾਇਆ ਗਿਆ। ਉਸ ਨੂੰ ਹੰਕਾਰ ਕਾਰਨ ਮੂਰਖ ਬਣਨ ਦਾ ਪਛਤਾਵਾ ਹੋਇਆ।</a:t>
            </a:r>
            <a:endParaRPr xmlns:a="http://schemas.openxmlformats.org/drawingml/2006/main" lang="ko-KR" altLang="en-US" sz="25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64"/>
            <a:ext cx="9144000" cy="5732391"/>
          </a:xfrm>
          <a:prstGeom prst="rect">
            <a:avLst/>
          </a:prstGeom>
        </p:spPr>
      </p:pic>
    </p:spTree>
    <p:extLst>
      <p:ext uri="{BB962C8B-B14F-4D97-AF65-F5344CB8AC3E}">
        <p14:creationId xmlns:p14="http://schemas.microsoft.com/office/powerpoint/2010/main" val="435856728"/>
      </p:ext>
    </p:extLst>
  </p:cSld>
  <p:clrMapOvr>
    <a:masterClrMapping/>
  </p:clrMapOvr>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861774"/>
          </a:xfrm>
          <a:prstGeom prst="rect">
            <a:avLst/>
          </a:prstGeom>
          <a:noFill/>
        </p:spPr>
        <p:txBody>
          <a:bodyPr wrap="square" rtlCol="0">
            <a:spAutoFit/>
          </a:bodyPr>
          <a:lstStyle/>
          <a:p>
            <a:r xmlns:a="http://schemas.openxmlformats.org/drawingml/2006/main">
              <a:rPr lang="pa" altLang="ko-KR" sz="2500">
                <a:solidFill>
                  <a:schemeClr val="tx1">
                    <a:lumMod val="65000"/>
                    <a:lumOff val="35000"/>
                  </a:schemeClr>
                </a:solidFill>
              </a:rPr>
              <a:t>ਸਮਸੂਨ ਨੇ ਪਰਮੇਸ਼ੁਰ ਨੂੰ ਪ੍ਰਾਰਥਨਾ ਕੀਤੀ ਕਿ ਉਹ ਉਸਨੂੰ ਅੰਤ ਵਿੱਚ ਦੁਬਾਰਾ ਮਜ਼ਬੂਤ ਕਰੇ। ਪਰਮੇਸ਼ੁਰ ਨੇ ਉਸਦੀ ਪ੍ਰਾਰਥਨਾ ਦਾ ਜਵਾਬ ਦਿੱਤਾ ਅਤੇ ਉਸਨੂੰ ਅੰਤ ਵਿੱਚ ਸ਼ਕਤੀ ਦਿੱਤੀ।</a:t>
            </a:r>
            <a:endParaRPr xmlns:a="http://schemas.openxmlformats.org/drawingml/2006/main" lang="ko-KR" altLang="en-US" sz="25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4411" y="188640"/>
            <a:ext cx="7812360" cy="5524571"/>
          </a:xfrm>
          <a:prstGeom prst="rect">
            <a:avLst/>
          </a:prstGeom>
        </p:spPr>
      </p:pic>
    </p:spTree>
    <p:extLst>
      <p:ext uri="{BB962C8B-B14F-4D97-AF65-F5344CB8AC3E}">
        <p14:creationId xmlns:p14="http://schemas.microsoft.com/office/powerpoint/2010/main" val="1931308658"/>
      </p:ext>
    </p:extLst>
  </p:cSld>
  <p:clrMapOvr>
    <a:masterClrMapping/>
  </p:clrMapOvr>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pa" altLang="ko-KR" sz="4000">
                <a:solidFill>
                  <a:srgbClr val="FF0000"/>
                </a:solidFill>
              </a:rPr>
              <a:t>ਅੱਜ ਦਾ ਪਾਠ</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96564" y="32925"/>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1015" y="91778"/>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268760"/>
            <a:ext cx="8208912" cy="5016758"/>
          </a:xfrm>
          <a:prstGeom prst="rect">
            <a:avLst/>
          </a:prstGeom>
          <a:noFill/>
        </p:spPr>
        <p:txBody>
          <a:bodyPr wrap="square" rtlCol="0">
            <a:spAutoFit/>
          </a:bodyPr>
          <a:lstStyle/>
          <a:p>
            <a:pPr xmlns:a="http://schemas.openxmlformats.org/drawingml/2006/main" algn="ctr"/>
            <a:r xmlns:a="http://schemas.openxmlformats.org/drawingml/2006/main">
              <a:rPr lang="pa" altLang="ko-KR" sz="3200">
                <a:solidFill>
                  <a:schemeClr val="tx1">
                    <a:lumMod val="65000"/>
                    <a:lumOff val="35000"/>
                  </a:schemeClr>
                </a:solidFill>
              </a:rPr>
              <a:t>ਸਮਸੂਨ ਇੱਕ ਆਦਮੀ ਸੀ ਜਿਸਨੂੰ ਪਰਮੇਸ਼ੁਰ ਵੱਲੋਂ ਇੱਕ ਵਿਸ਼ੇਸ਼ ਕਿਰਪਾ ਅਤੇ ਬੁਲਾਵਾ ਦਿੱਤਾ ਗਿਆ ਸੀ।</a:t>
            </a:r>
            <a:r xmlns:a="http://schemas.openxmlformats.org/drawingml/2006/main">
              <a:rPr lang="pa" altLang="en-US" sz="3200">
                <a:solidFill>
                  <a:schemeClr val="tx1">
                    <a:lumMod val="65000"/>
                    <a:lumOff val="35000"/>
                  </a:schemeClr>
                </a:solidFill>
              </a:rPr>
              <a:t> </a:t>
            </a:r>
            <a:endParaRPr xmlns:a="http://schemas.openxmlformats.org/drawingml/2006/main" lang="en-US" altLang="ko-KR" sz="3200">
              <a:solidFill>
                <a:schemeClr val="tx1">
                  <a:lumMod val="65000"/>
                  <a:lumOff val="35000"/>
                </a:schemeClr>
              </a:solidFill>
            </a:endParaRPr>
          </a:p>
          <a:p>
            <a:pPr xmlns:a="http://schemas.openxmlformats.org/drawingml/2006/main" algn="ctr"/>
            <a:r xmlns:a="http://schemas.openxmlformats.org/drawingml/2006/main">
              <a:rPr lang="pa" altLang="ko-KR" sz="3200">
                <a:solidFill>
                  <a:schemeClr val="tx1">
                    <a:lumMod val="65000"/>
                    <a:lumOff val="35000"/>
                  </a:schemeClr>
                </a:solidFill>
              </a:rPr>
              <a:t>ਪਰ, ਆਪਣੇ ਹੰਕਾਰ ਕਾਰਨ,</a:t>
            </a:r>
          </a:p>
          <a:p>
            <a:pPr xmlns:a="http://schemas.openxmlformats.org/drawingml/2006/main" algn="ctr"/>
            <a:r xmlns:a="http://schemas.openxmlformats.org/drawingml/2006/main">
              <a:rPr lang="pa" altLang="ko-KR" sz="3200">
                <a:solidFill>
                  <a:schemeClr val="tx1">
                    <a:lumMod val="65000"/>
                    <a:lumOff val="35000"/>
                  </a:schemeClr>
                </a:solidFill>
              </a:rPr>
              <a:t>ਉਸ ਨੇ ਸਭ ਨੂੰ ਗੁਆ ਦਿੱਤਾ।</a:t>
            </a: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pa" altLang="ko-KR" sz="3200">
                <a:solidFill>
                  <a:schemeClr val="tx1">
                    <a:lumMod val="65000"/>
                    <a:lumOff val="35000"/>
                  </a:schemeClr>
                </a:solidFill>
              </a:rPr>
              <a:t>ਅਸੀਂ ਵੀ ਰੱਬ ਦੇ ਪਿਆਰੇ ਬੱਚੇ ਹਾਂ ਜਿਨ੍ਹਾਂ ਨੂੰ ਰੱਬ ਦੀ ਕਿਰਪਾ ਅਤੇ ਮਿਸ਼ਨ ਪ੍ਰਾਪਤ ਹੋਇਆ ਹੈ।</a:t>
            </a:r>
            <a:r xmlns:a="http://schemas.openxmlformats.org/drawingml/2006/main">
              <a:rPr lang="pa" altLang="en-US" sz="3200">
                <a:solidFill>
                  <a:schemeClr val="tx1">
                    <a:lumMod val="65000"/>
                    <a:lumOff val="35000"/>
                  </a:schemeClr>
                </a:solidFill>
              </a:rPr>
              <a:t> </a:t>
            </a:r>
            <a:endParaRPr xmlns:a="http://schemas.openxmlformats.org/drawingml/2006/main" lang="en-US" altLang="ko-KR" sz="3200">
              <a:solidFill>
                <a:schemeClr val="tx1">
                  <a:lumMod val="65000"/>
                  <a:lumOff val="35000"/>
                </a:schemeClr>
              </a:solidFill>
            </a:endParaRP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pa" altLang="ko-KR" sz="3200">
                <a:solidFill>
                  <a:schemeClr val="tx1">
                    <a:lumMod val="65000"/>
                    <a:lumOff val="35000"/>
                  </a:schemeClr>
                </a:solidFill>
              </a:rPr>
              <a:t>ਇਸ ਲਈ, ਸਾਨੂੰ ਪਰਮੇਸ਼ੁਰ ਦੇ ਬਚਨ ਅੱਗੇ ਨਿਮਰ ਹੋਣਾ ਚਾਹੀਦਾ ਹੈ.</a:t>
            </a:r>
          </a:p>
        </p:txBody>
      </p:sp>
    </p:spTree>
    <p:extLst>
      <p:ext uri="{BB962C8B-B14F-4D97-AF65-F5344CB8AC3E}">
        <p14:creationId xmlns:p14="http://schemas.microsoft.com/office/powerpoint/2010/main" val="4105314080"/>
      </p:ext>
    </p:extLst>
  </p:cSld>
  <p:clrMapOvr>
    <a:masterClrMapping/>
  </p:clrMapOvr>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473196" y="296686"/>
            <a:ext cx="4053592" cy="584775"/>
          </a:xfrm>
          <a:prstGeom prst="rect">
            <a:avLst/>
          </a:prstGeom>
          <a:noFill/>
        </p:spPr>
        <p:txBody>
          <a:bodyPr wrap="square" rtlCol="0">
            <a:spAutoFit/>
          </a:bodyPr>
          <a:lstStyle/>
          <a:p>
            <a:pPr xmlns:a="http://schemas.openxmlformats.org/drawingml/2006/main" algn="ctr"/>
            <a:r xmlns:a="http://schemas.openxmlformats.org/drawingml/2006/main">
              <a:rPr lang="pa" altLang="ko-KR" sz="3200"/>
              <a:t>ਰੱਬ?</a:t>
            </a:r>
            <a:r xmlns:a="http://schemas.openxmlformats.org/drawingml/2006/main">
              <a:rPr lang="pa"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p>
            <a:r xmlns:a="http://schemas.openxmlformats.org/drawingml/2006/main">
              <a:rPr lang="pa" altLang="ko-KR" sz="3600">
                <a:solidFill>
                  <a:srgbClr val="C00000"/>
                </a:solidFill>
              </a:rPr>
              <a:t>ਵਾਹਿਗੁਰੂ..</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200329"/>
          </a:xfrm>
          <a:prstGeom prst="rect">
            <a:avLst/>
          </a:prstGeom>
          <a:noFill/>
        </p:spPr>
        <p:txBody>
          <a:bodyPr wrap="square" rtlCol="0">
            <a:spAutoFit/>
          </a:bodyPr>
          <a:lstStyle/>
          <a:p>
            <a:r xmlns:a="http://schemas.openxmlformats.org/drawingml/2006/main">
              <a:rPr lang="pa" altLang="ko-KR" sz="3600">
                <a:solidFill>
                  <a:schemeClr val="tx1">
                    <a:lumMod val="65000"/>
                    <a:lumOff val="35000"/>
                  </a:schemeClr>
                </a:solidFill>
              </a:rPr>
              <a:t>ਪਰਮੇਸ਼ੁਰ ਸਾਡੀਆਂ ਗੰਭੀਰ ਅਤੇ ਸੱਚੀਆਂ ਪ੍ਰਾਰਥਨਾਵਾਂ ਨੂੰ ਸੁਣਦਾ ਅਤੇ ਜਵਾਬ ਦਿੰਦਾ ਹੈ</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4235703788"/>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130336" y="1916832"/>
            <a:ext cx="5044008" cy="406994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79512" y="1400842"/>
            <a:ext cx="3129802"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a" altLang="ko-KR" b="1">
                <a:solidFill>
                  <a:schemeClr val="tx1">
                    <a:lumMod val="50000"/>
                    <a:lumOff val="50000"/>
                  </a:schemeClr>
                </a:solidFill>
              </a:rPr>
              <a:t>ਨੰ.</a:t>
            </a:r>
            <a:r xmlns:a="http://schemas.openxmlformats.org/drawingml/2006/main">
              <a:rPr lang="pa" altLang="en-US" b="1">
                <a:solidFill>
                  <a:schemeClr val="tx1">
                    <a:lumMod val="50000"/>
                    <a:lumOff val="50000"/>
                  </a:schemeClr>
                </a:solidFill>
              </a:rPr>
              <a:t> </a:t>
            </a:r>
            <a:r xmlns:a="http://schemas.openxmlformats.org/drawingml/2006/main">
              <a:rPr lang="pa" altLang="ko-KR" b="1">
                <a:solidFill>
                  <a:schemeClr val="tx1">
                    <a:lumMod val="50000"/>
                    <a:lumOff val="50000"/>
                  </a:schemeClr>
                </a:solidFill>
              </a:rPr>
              <a:t>17</a:t>
            </a:r>
            <a:r xmlns:a="http://schemas.openxmlformats.org/drawingml/2006/main">
              <a:rPr lang="pa" altLang="en-US" b="1">
                <a:solidFill>
                  <a:schemeClr val="tx1">
                    <a:lumMod val="50000"/>
                    <a:lumOff val="50000"/>
                  </a:schemeClr>
                </a:solidFill>
              </a:rPr>
              <a:t> </a:t>
            </a:r>
            <a:r xmlns:a="http://schemas.openxmlformats.org/drawingml/2006/main">
              <a:rPr lang="pa" altLang="ko-KR" b="1">
                <a:solidFill>
                  <a:schemeClr val="tx1">
                    <a:lumMod val="50000"/>
                    <a:lumOff val="50000"/>
                  </a:schemeClr>
                </a:solidFill>
              </a:rPr>
              <a:t>ਦ</a:t>
            </a:r>
            <a:r xmlns:a="http://schemas.openxmlformats.org/drawingml/2006/main">
              <a:rPr lang="pa" altLang="en-US" b="1">
                <a:solidFill>
                  <a:schemeClr val="tx1">
                    <a:lumMod val="50000"/>
                    <a:lumOff val="50000"/>
                  </a:schemeClr>
                </a:solidFill>
              </a:rPr>
              <a:t> </a:t>
            </a:r>
            <a:r xmlns:a="http://schemas.openxmlformats.org/drawingml/2006/main">
              <a:rPr lang="pa" altLang="ko-KR" b="1">
                <a:solidFill>
                  <a:schemeClr val="tx1">
                    <a:lumMod val="50000"/>
                    <a:lumOff val="50000"/>
                  </a:schemeClr>
                </a:solidFill>
              </a:rPr>
              <a:t>ਸ਼ਬਦ</a:t>
            </a:r>
            <a:r xmlns:a="http://schemas.openxmlformats.org/drawingml/2006/main">
              <a:rPr lang="pa" altLang="en-US" b="1">
                <a:solidFill>
                  <a:schemeClr val="tx1">
                    <a:lumMod val="50000"/>
                    <a:lumOff val="50000"/>
                  </a:schemeClr>
                </a:solidFill>
              </a:rPr>
              <a:t> </a:t>
            </a:r>
            <a:r xmlns:a="http://schemas.openxmlformats.org/drawingml/2006/main">
              <a:rPr lang="pa" altLang="ko-KR" b="1">
                <a:solidFill>
                  <a:schemeClr val="tx1">
                    <a:lumMod val="50000"/>
                    <a:lumOff val="50000"/>
                  </a:schemeClr>
                </a:solidFill>
              </a:rPr>
              <a:t>ਦੇ</a:t>
            </a:r>
            <a:r xmlns:a="http://schemas.openxmlformats.org/drawingml/2006/main">
              <a:rPr lang="pa" altLang="en-US" b="1">
                <a:solidFill>
                  <a:schemeClr val="tx1">
                    <a:lumMod val="50000"/>
                    <a:lumOff val="50000"/>
                  </a:schemeClr>
                </a:solidFill>
              </a:rPr>
              <a:t> </a:t>
            </a:r>
            <a:r xmlns:a="http://schemas.openxmlformats.org/drawingml/2006/main">
              <a:rPr lang="pa" altLang="ko-KR" b="1">
                <a:solidFill>
                  <a:schemeClr val="tx1">
                    <a:lumMod val="50000"/>
                    <a:lumOff val="50000"/>
                  </a:schemeClr>
                </a:solidFill>
              </a:rPr>
              <a:t>ਰੱਬ</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3931114" cy="76944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pa" altLang="ko-KR" sz="4400"/>
              <a:t>ਦਸ ਆਫ਼ਤਾਂ</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Tree>
    <p:extLst>
      <p:ext uri="{BB962C8B-B14F-4D97-AF65-F5344CB8AC3E}">
        <p14:creationId xmlns:p14="http://schemas.microsoft.com/office/powerpoint/2010/main" val="46326207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p>
            <a:pPr xmlns:a="http://schemas.openxmlformats.org/drawingml/2006/main" algn="ctr"/>
            <a:r xmlns:a="http://schemas.openxmlformats.org/drawingml/2006/main">
              <a:rPr lang="pa" altLang="ko-KR" sz="4000">
                <a:solidFill>
                  <a:srgbClr val="FF0000"/>
                </a:solidFill>
              </a:rPr>
              <a:t>ਅੱਜ ਦੀ ਕਵਿਜ਼</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42646" y="81088"/>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76868" y="3176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646331"/>
          </a:xfrm>
          <a:prstGeom prst="rect">
            <a:avLst/>
          </a:prstGeom>
          <a:noFill/>
        </p:spPr>
        <p:txBody>
          <a:bodyPr wrap="square" rtlCol="0">
            <a:spAutoFit/>
          </a:bodyPr>
          <a:lstStyle/>
          <a:p>
            <a:r xmlns:a="http://schemas.openxmlformats.org/drawingml/2006/main">
              <a:rPr lang="pa" altLang="ko-KR" sz="3600">
                <a:solidFill>
                  <a:schemeClr val="tx1">
                    <a:lumMod val="65000"/>
                    <a:lumOff val="35000"/>
                  </a:schemeClr>
                </a:solidFill>
              </a:rPr>
              <a:t>ਸਮਸੂਨ ਦੀ ਸ਼ਕਤੀ ਕਿੱਥੋਂ ਆਈ?</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44226" y="2697896"/>
            <a:ext cx="8424936" cy="523220"/>
          </a:xfrm>
          <a:prstGeom prst="rect">
            <a:avLst/>
          </a:prstGeom>
          <a:noFill/>
        </p:spPr>
        <p:txBody>
          <a:bodyPr wrap="square" rtlCol="0">
            <a:spAutoFit/>
          </a:bodyPr>
          <a:lstStyle/>
          <a:p>
            <a:r xmlns:a="http://schemas.openxmlformats.org/drawingml/2006/main">
              <a:rPr lang="pa" altLang="en-US" sz="2800">
                <a:solidFill>
                  <a:schemeClr val="tx1">
                    <a:lumMod val="65000"/>
                    <a:lumOff val="35000"/>
                  </a:schemeClr>
                </a:solidFill>
              </a:rPr>
              <a:t>① </a:t>
            </a:r>
            <a:r xmlns:a="http://schemas.openxmlformats.org/drawingml/2006/main">
              <a:rPr lang="pa" altLang="ko-KR" sz="2800">
                <a:solidFill>
                  <a:schemeClr val="tx1">
                    <a:lumMod val="65000"/>
                    <a:lumOff val="35000"/>
                  </a:schemeClr>
                </a:solidFill>
              </a:rPr>
              <a:t>ਵਾਲ</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p>
            <a:r xmlns:a="http://schemas.openxmlformats.org/drawingml/2006/main">
              <a:rPr lang="pa" altLang="en-US" sz="2800">
                <a:solidFill>
                  <a:schemeClr val="tx1">
                    <a:lumMod val="65000"/>
                    <a:lumOff val="35000"/>
                  </a:schemeClr>
                </a:solidFill>
              </a:rPr>
              <a:t>② </a:t>
            </a:r>
            <a:r xmlns:a="http://schemas.openxmlformats.org/drawingml/2006/main">
              <a:rPr lang="pa" altLang="ko-KR" sz="2800">
                <a:solidFill>
                  <a:schemeClr val="tx1">
                    <a:lumMod val="65000"/>
                    <a:lumOff val="35000"/>
                  </a:schemeClr>
                </a:solidFill>
              </a:rPr>
              <a:t>ਬਾਂਹ</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p>
            <a:r xmlns:a="http://schemas.openxmlformats.org/drawingml/2006/main">
              <a:rPr lang="pa" altLang="en-US" sz="2800">
                <a:solidFill>
                  <a:schemeClr val="tx1">
                    <a:lumMod val="65000"/>
                    <a:lumOff val="35000"/>
                  </a:schemeClr>
                </a:solidFill>
              </a:rPr>
              <a:t>③ </a:t>
            </a:r>
            <a:r xmlns:a="http://schemas.openxmlformats.org/drawingml/2006/main">
              <a:rPr lang="pa" altLang="ko-KR" sz="2800">
                <a:solidFill>
                  <a:schemeClr val="tx1">
                    <a:lumMod val="65000"/>
                    <a:lumOff val="35000"/>
                  </a:schemeClr>
                </a:solidFill>
              </a:rPr>
              <a:t>ਲੱਤ</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p>
            <a:r xmlns:a="http://schemas.openxmlformats.org/drawingml/2006/main">
              <a:rPr lang="pa" altLang="en-US" sz="2800">
                <a:solidFill>
                  <a:schemeClr val="tx1">
                    <a:lumMod val="65000"/>
                    <a:lumOff val="35000"/>
                  </a:schemeClr>
                </a:solidFill>
              </a:rPr>
              <a:t>④ </a:t>
            </a:r>
            <a:r xmlns:a="http://schemas.openxmlformats.org/drawingml/2006/main">
              <a:rPr lang="pa" altLang="ko-KR" sz="2800">
                <a:solidFill>
                  <a:schemeClr val="tx1">
                    <a:lumMod val="65000"/>
                    <a:lumOff val="35000"/>
                  </a:schemeClr>
                </a:solidFill>
              </a:rPr>
              <a:t>ਅੱਖ</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44226" y="2697896"/>
            <a:ext cx="8712968" cy="523220"/>
          </a:xfrm>
          <a:prstGeom prst="rect">
            <a:avLst/>
          </a:prstGeom>
          <a:noFill/>
        </p:spPr>
        <p:txBody>
          <a:bodyPr wrap="square" rtlCol="0">
            <a:spAutoFit/>
          </a:bodyPr>
          <a:lstStyle/>
          <a:p>
            <a:r xmlns:a="http://schemas.openxmlformats.org/drawingml/2006/main">
              <a:rPr lang="pa" altLang="en-US" sz="2800">
                <a:solidFill>
                  <a:srgbClr val="FF0000"/>
                </a:solidFill>
              </a:rPr>
              <a:t>① </a:t>
            </a:r>
            <a:r xmlns:a="http://schemas.openxmlformats.org/drawingml/2006/main">
              <a:rPr lang="pa" altLang="ko-KR" sz="2800">
                <a:solidFill>
                  <a:srgbClr val="FF0000"/>
                </a:solidFill>
              </a:rPr>
              <a:t>ਵਾਲ</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400924214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pa" altLang="ko-KR" sz="4000">
                <a:solidFill>
                  <a:srgbClr val="FF0000"/>
                </a:solidFill>
              </a:rPr>
              <a:t>ਅੱਜ ਦਾ ਸ਼ਬਦ</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200934"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07704" y="2384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1754326"/>
          </a:xfrm>
          <a:prstGeom prst="rect">
            <a:avLst/>
          </a:prstGeom>
          <a:noFill/>
        </p:spPr>
        <p:txBody>
          <a:bodyPr wrap="square" rtlCol="0">
            <a:spAutoFit/>
          </a:bodyPr>
          <a:lstStyle/>
          <a:p>
            <a:r xmlns:a="http://schemas.openxmlformats.org/drawingml/2006/main">
              <a:rPr lang="pa" altLang="ko-KR" sz="3600">
                <a:solidFill>
                  <a:schemeClr val="tx1">
                    <a:lumMod val="65000"/>
                    <a:lumOff val="35000"/>
                  </a:schemeClr>
                </a:solidFill>
              </a:rPr>
              <a:t>ਔਰਤ ਨੇ ਇੱਕ ਲੜਕੇ ਨੂੰ ਜਨਮ ਦਿੱਤਾ ਅਤੇ ਉਸਦਾ ਨਾਮ ਸਮਸੂਨ ਰੱਖਿਆ। ਉਹ ਵੱਡਾ ਹੋਇਆ ਅਤੇ ਯਹੋਵਾਹ ਨੇ ਉਸ ਨੂੰ ਅਸੀਸ ਦਿੱਤੀ,</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p>
            <a:pPr xmlns:a="http://schemas.openxmlformats.org/drawingml/2006/main" algn="r"/>
            <a:r xmlns:a="http://schemas.openxmlformats.org/drawingml/2006/main">
              <a:rPr lang="pa" altLang="ko-KR" sz="2800">
                <a:solidFill>
                  <a:schemeClr val="tx1">
                    <a:lumMod val="65000"/>
                    <a:lumOff val="35000"/>
                  </a:schemeClr>
                </a:solidFill>
              </a:rPr>
              <a:t>ਜੱਜਾਂ</a:t>
            </a:r>
            <a:r xmlns:a="http://schemas.openxmlformats.org/drawingml/2006/main">
              <a:rPr lang="pa" altLang="en-US" sz="2800">
                <a:solidFill>
                  <a:schemeClr val="tx1">
                    <a:lumMod val="65000"/>
                    <a:lumOff val="35000"/>
                  </a:schemeClr>
                </a:solidFill>
              </a:rPr>
              <a:t> </a:t>
            </a:r>
            <a:r xmlns:a="http://schemas.openxmlformats.org/drawingml/2006/main">
              <a:rPr lang="pa" altLang="ko-KR" sz="2800">
                <a:solidFill>
                  <a:schemeClr val="tx1">
                    <a:lumMod val="65000"/>
                    <a:lumOff val="35000"/>
                  </a:schemeClr>
                </a:solidFill>
              </a:rPr>
              <a:t>13:24</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717582159"/>
      </p:ext>
    </p:extLst>
  </p:cSld>
  <p:clrMapOvr>
    <a:masterClrMapping/>
  </p:clrMapOvr>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a" altLang="ko-KR" b="1">
                <a:solidFill>
                  <a:schemeClr val="tx1">
                    <a:lumMod val="50000"/>
                    <a:lumOff val="50000"/>
                  </a:schemeClr>
                </a:solidFill>
              </a:rPr>
              <a:t>ਨੰ. 27 ਪਰਮੇਸ਼ੁਰ ਦਾ ਬਚਨ</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7186" y="1916832"/>
            <a:ext cx="3931114" cy="175432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pa" altLang="ko-KR" sz="3600"/>
              <a:t>ਰੂਥ, ਨੇਕ ਚਰਿੱਤਰ ਦੀ ਇੱਕ ਔਰਤ</a:t>
            </a:r>
            <a:endParaRPr xmlns:a="http://schemas.openxmlformats.org/drawingml/2006/main" lang="ko-KR" altLang="en-US" sz="36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pic>
        <p:nvPicPr>
          <p:cNvPr id="6" name="그림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73016" y="1962126"/>
            <a:ext cx="5364088" cy="3793388"/>
          </a:xfrm>
          <a:prstGeom prst="rect">
            <a:avLst/>
          </a:prstGeom>
        </p:spPr>
      </p:pic>
    </p:spTree>
    <p:extLst>
      <p:ext uri="{BB962C8B-B14F-4D97-AF65-F5344CB8AC3E}">
        <p14:creationId xmlns:p14="http://schemas.microsoft.com/office/powerpoint/2010/main" val="235889100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pa" altLang="ko-KR" sz="4000">
                <a:solidFill>
                  <a:srgbClr val="FF0000"/>
                </a:solidFill>
              </a:rPr>
              <a:t>ਅੱਜ ਦਾ ਸ਼ਬਦ</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20560"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631435"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2364505"/>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a" altLang="ko-KR" sz="3600">
                <a:solidFill>
                  <a:schemeClr val="bg1">
                    <a:lumMod val="50000"/>
                  </a:schemeClr>
                </a:solidFill>
              </a:rPr>
              <a:t>ਤੁਹਾਡੇ ਲੋਕ ਮੇਰੇ ਲੋਕ ਹੋਣਗੇ ਅਤੇ ਤੁਹਾਡਾ ਪਰਮੇਸ਼ੁਰ ਮੇਰਾ ਪਰਮੇਸ਼ੁਰ ਹੋਵੇਗਾ।</a:t>
            </a:r>
            <a:endParaRPr xmlns:a="http://schemas.openxmlformats.org/drawingml/2006/main" lang="ko-KR" altLang="en-US" sz="3600">
              <a:solidFill>
                <a:schemeClr val="bg1">
                  <a:lumMod val="50000"/>
                </a:schemeClr>
              </a:solidFill>
            </a:endParaRPr>
          </a:p>
        </p:txBody>
      </p:sp>
      <p:sp>
        <p:nvSpPr>
          <p:cNvPr id="24" name="TextBox 23"/>
          <p:cNvSpPr txBox="1"/>
          <p:nvPr/>
        </p:nvSpPr>
        <p:spPr>
          <a:xfrm>
            <a:off x="4952296" y="5171139"/>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pa" altLang="ko-KR" sz="2800">
                <a:solidFill>
                  <a:schemeClr val="tx1">
                    <a:lumMod val="65000"/>
                    <a:lumOff val="35000"/>
                  </a:schemeClr>
                </a:solidFill>
              </a:rPr>
              <a:t>ਰੂਥ</a:t>
            </a:r>
            <a:r xmlns:a="http://schemas.openxmlformats.org/drawingml/2006/main">
              <a:rPr lang="pa" altLang="en-US" sz="2800">
                <a:solidFill>
                  <a:schemeClr val="tx1">
                    <a:lumMod val="65000"/>
                    <a:lumOff val="35000"/>
                  </a:schemeClr>
                </a:solidFill>
              </a:rPr>
              <a:t> </a:t>
            </a:r>
            <a:r xmlns:a="http://schemas.openxmlformats.org/drawingml/2006/main">
              <a:rPr lang="pa" altLang="ko-KR" sz="2800">
                <a:solidFill>
                  <a:schemeClr val="tx1">
                    <a:lumMod val="65000"/>
                    <a:lumOff val="35000"/>
                  </a:schemeClr>
                </a:solidFill>
              </a:rPr>
              <a:t>1:16</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180877838"/>
      </p:ext>
    </p:extLst>
  </p:cSld>
  <p:clrMapOvr>
    <a:masterClrMapping/>
  </p:clrMapOvr>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498117"/>
            <a:ext cx="8963222"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a" altLang="ko-KR" sz="2800">
                <a:solidFill>
                  <a:schemeClr val="tx1">
                    <a:lumMod val="65000"/>
                    <a:lumOff val="35000"/>
                  </a:schemeClr>
                </a:solidFill>
              </a:rPr>
              <a:t>ਇੱਕ ਯਹੂਦੀ ਔਰਤ, ਨਾਓਮੀ ਦੇ ਦੋ ਪੁੱਤਰ ਸਨ ਜਿਨ੍ਹਾਂ ਨੇ ਗ਼ੈਰ-ਯਹੂਦੀ ਲੋਕਾਂ ਨਾਲ ਵਿਆਹ ਕੀਤਾ ਸੀ। ਪਰ ਉਸ ਦੇ ਦੋ ਪੁੱਤਰਾਂ ਦੀ ਮੌਤ ਹੋ ਗਈ। ਇਸ ਲਈ, ਉਹ ਆਪਣੀਆਂ ਦੋ ਵਿਧਵਾ ਨੂੰਹਾਂ ਕੋਲ ਰਹਿ ਗਈ।</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941"/>
            <a:ext cx="9144000" cy="5432283"/>
          </a:xfrm>
          <a:prstGeom prst="rect">
            <a:avLst/>
          </a:prstGeom>
        </p:spPr>
      </p:pic>
    </p:spTree>
    <p:extLst>
      <p:ext uri="{BB962C8B-B14F-4D97-AF65-F5344CB8AC3E}">
        <p14:creationId xmlns:p14="http://schemas.microsoft.com/office/powerpoint/2010/main" val="1052412306"/>
      </p:ext>
    </p:extLst>
  </p:cSld>
  <p:clrMapOvr>
    <a:masterClrMapping/>
  </p:clrMapOvr>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8" y="4509120"/>
            <a:ext cx="8963222" cy="224676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a" altLang="ko-KR" sz="2800">
                <a:solidFill>
                  <a:schemeClr val="tx1">
                    <a:lumMod val="65000"/>
                    <a:lumOff val="35000"/>
                  </a:schemeClr>
                </a:solidFill>
              </a:rPr>
              <a:t>ਨਾਓਮੀ ਨੇ ਯਹੂਦਾਹ ਵਿੱਚ ਆਪਣੇ ਘਰ ਵਾਪਸ ਜਾਣ ਦਾ ਫ਼ੈਸਲਾ ਕੀਤਾ। ਉਸਨੇ ਆਪਣੀਆਂ ਦੋ ਨੂੰਹਾਂ ਨੂੰ ਘਰ ਵਾਪਸ ਜਾਣ ਲਈ ਕਿਹਾ। ਪਰ, ਉਸਦੀ ਦੂਜੀ ਨੂੰਹ ਆਪਣੇ ਘਰ ਵਾਪਸ ਨਹੀਂ ਗਈ, ਪਰ ਯਹੂਦਾਹ ਵਿੱਚ ਰਹਿਣ ਲਈ ਆਪਣੀ ਸੱਸ ਦਾ ਪਿੱਛਾ ਕੀਤਾ।</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941"/>
            <a:ext cx="9143999" cy="4352163"/>
          </a:xfrm>
          <a:prstGeom prst="rect">
            <a:avLst/>
          </a:prstGeom>
        </p:spPr>
      </p:pic>
    </p:spTree>
    <p:extLst>
      <p:ext uri="{BB962C8B-B14F-4D97-AF65-F5344CB8AC3E}">
        <p14:creationId xmlns:p14="http://schemas.microsoft.com/office/powerpoint/2010/main" val="2678191933"/>
      </p:ext>
    </p:extLst>
  </p:cSld>
  <p:clrMapOvr>
    <a:masterClrMapping/>
  </p:clrMapOvr>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478649"/>
            <a:ext cx="8963222"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a" altLang="ko-KR" sz="2800">
                <a:solidFill>
                  <a:schemeClr val="tx1">
                    <a:lumMod val="65000"/>
                    <a:lumOff val="35000"/>
                  </a:schemeClr>
                </a:solidFill>
              </a:rPr>
              <a:t>ਰੂਥ ਨੂੰ ਨਾਓਮੀ ਨਾਲ ਰਹਿਣ ਲਈ ਬਚਿਆ ਹੋਇਆ ਅਨਾਜ ਚੁੱਕਣਾ ਪਿਆ, ਕਿਉਂਕਿ ਉਸ ਕੋਲ ਘਰ ਚਲਾਉਣ ਲਈ ਕੋਈ ਪਤੀ ਨਹੀਂ ਸੀ।</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445224"/>
          </a:xfrm>
          <a:prstGeom prst="rect">
            <a:avLst/>
          </a:prstGeom>
        </p:spPr>
      </p:pic>
    </p:spTree>
    <p:extLst>
      <p:ext uri="{BB962C8B-B14F-4D97-AF65-F5344CB8AC3E}">
        <p14:creationId xmlns:p14="http://schemas.microsoft.com/office/powerpoint/2010/main" val="1527891339"/>
      </p:ext>
    </p:extLst>
  </p:cSld>
  <p:clrMapOvr>
    <a:masterClrMapping/>
  </p:clrMapOvr>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9366" y="5473005"/>
            <a:ext cx="9054634"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a" altLang="ko-KR" sz="2800">
                <a:solidFill>
                  <a:schemeClr val="tx1">
                    <a:lumMod val="65000"/>
                    <a:lumOff val="35000"/>
                  </a:schemeClr>
                </a:solidFill>
              </a:rPr>
              <a:t>ਉਹ ਬੋਅਜ਼ ਦੇ ਖੇਤ ਵਿੱਚੋਂ ਬਚੇ ਹੋਏ ਅਨਾਜ ਨੂੰ ਚੁੱਕਣ ਲਈ ਵਾਪਰੀ। ਬੋਅਜ਼ ਨੇ ਸੋਚਿਆ ਕਿ ਉਹ ਇਕ ਨੇਕ ਔਰਤ ਸੀ ਅਤੇ ਉਸ ਨੇ ਰੂਥ ਨਾਲ ਵਿਆਹ ਕਰਵਾ ਲਿਆ।</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27908" cy="5301208"/>
          </a:xfrm>
          <a:prstGeom prst="rect">
            <a:avLst/>
          </a:prstGeom>
        </p:spPr>
      </p:pic>
    </p:spTree>
    <p:extLst>
      <p:ext uri="{BB962C8B-B14F-4D97-AF65-F5344CB8AC3E}">
        <p14:creationId xmlns:p14="http://schemas.microsoft.com/office/powerpoint/2010/main" val="1233464400"/>
      </p:ext>
    </p:extLst>
  </p:cSld>
  <p:clrMapOvr>
    <a:masterClrMapping/>
  </p:clrMapOvr>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9366" y="5517232"/>
            <a:ext cx="9054634"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a" altLang="ko-KR" sz="2400">
                <a:solidFill>
                  <a:schemeClr val="tx1">
                    <a:lumMod val="65000"/>
                    <a:lumOff val="35000"/>
                  </a:schemeClr>
                </a:solidFill>
              </a:rPr>
              <a:t>ਬੋਅਜ਼ ਨੇ ਰੂਥ ਅਤੇ ਨਾਓਮੀ ਨੂੰ ਪਰਿਵਾਰ ਦੇ ਤੌਰ 'ਤੇ ਪ੍ਰਾਪਤ ਕੀਤਾ ਅਤੇ ਇਕ ਖੁਸ਼ਹਾਲ ਜੀਵਨ ਬਤੀਤ ਕੀਤਾ। ਭਵਿੱਖ ਵਿੱਚ, ਰਾਜਾ ਦਾਊਦ ਅਤੇ ਯਿਸੂ ਬੋਅਜ਼ ਅਤੇ ਰੂਥ ਦੇ ਵੰਸ਼ ਵਿੱਚੋਂ ਆਏ ਸਨ।</a:t>
            </a:r>
            <a:endParaRPr xmlns:a="http://schemas.openxmlformats.org/drawingml/2006/main" lang="ko-KR" altLang="en-US" sz="2400">
              <a:solidFill>
                <a:schemeClr val="tx1">
                  <a:lumMod val="65000"/>
                  <a:lumOff val="35000"/>
                </a:schemeClr>
              </a:solidFill>
            </a:endParaRPr>
          </a:p>
        </p:txBody>
      </p:sp>
      <p:pic>
        <p:nvPicPr>
          <p:cNvPr id="2054" name="Picture 6"/>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0" y="0"/>
            <a:ext cx="9127908" cy="54452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0938595"/>
      </p:ext>
    </p:extLst>
  </p:cSld>
  <p:clrMapOvr>
    <a:masterClrMapping/>
  </p:clrMapOvr>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pa" altLang="ko-KR" sz="4000"/>
              <a:t>ਅੱਜ ਦਾ ਪਾਠ</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85727" y="8062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06535"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196752"/>
            <a:ext cx="8208912" cy="452431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pa" altLang="ko-KR" sz="3600">
                <a:solidFill>
                  <a:schemeClr val="tx1">
                    <a:lumMod val="65000"/>
                    <a:lumOff val="35000"/>
                  </a:schemeClr>
                </a:solidFill>
              </a:rPr>
              <a:t>ਰੂਥ ਇੱਕ ਗ਼ੈਰ-ਯਹੂਦੀ ਸੀ। ਉਹ ਇੱਕ ਚੰਗੀ ਅਤੇ ਸੁਹਿਰਦ ਔਰਤ ਸੀ ਅਤੇ ਆਪਣੀ ਸੱਸ ਦੀ ਚੰਗੀ ਸੇਵਾ ਕਰਦੀ ਸੀ।</a:t>
            </a:r>
          </a:p>
          <a:p>
            <a:pPr xmlns:a="http://schemas.openxmlformats.org/drawingml/2006/main" algn="ctr"/>
            <a:r xmlns:a="http://schemas.openxmlformats.org/drawingml/2006/main">
              <a:rPr lang="pa" altLang="ko-KR" sz="3600">
                <a:solidFill>
                  <a:schemeClr val="tx1">
                    <a:lumMod val="65000"/>
                    <a:lumOff val="35000"/>
                  </a:schemeClr>
                </a:solidFill>
              </a:rPr>
              <a:t>ਇਸ ਲਈ, ਉਸ ਨੂੰ ਅਸੀਸ ਦਿੱਤੀ ਗਈ ਸੀ.</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pa" altLang="ko-KR" sz="3600">
                <a:solidFill>
                  <a:schemeClr val="tx1">
                    <a:lumMod val="65000"/>
                    <a:lumOff val="35000"/>
                  </a:schemeClr>
                </a:solidFill>
              </a:rPr>
              <a:t>ਸਾਨੂੰ ਆਪਣੇ ਗੁਆਂਢੀਆਂ ਦੀ ਵੀ ਮਦਦ ਕਰਨੀ ਪੈਂਦੀ ਹੈ</a:t>
            </a:r>
          </a:p>
          <a:p>
            <a:pPr xmlns:a="http://schemas.openxmlformats.org/drawingml/2006/main" algn="ctr"/>
            <a:r xmlns:a="http://schemas.openxmlformats.org/drawingml/2006/main">
              <a:rPr lang="pa" altLang="ko-KR" sz="3600">
                <a:solidFill>
                  <a:schemeClr val="tx1">
                    <a:lumMod val="65000"/>
                    <a:lumOff val="35000"/>
                  </a:schemeClr>
                </a:solidFill>
              </a:rPr>
              <a:t>ਅਤੇ ਪਰਮੇਸ਼ੁਰ ਦੀ ਉਪਾਸਨਾ ਕਰੋ</a:t>
            </a:r>
          </a:p>
          <a:p>
            <a:pPr xmlns:a="http://schemas.openxmlformats.org/drawingml/2006/main" algn="ctr"/>
            <a:r xmlns:a="http://schemas.openxmlformats.org/drawingml/2006/main">
              <a:rPr lang="pa" altLang="ko-KR" sz="3600">
                <a:solidFill>
                  <a:schemeClr val="tx1">
                    <a:lumMod val="65000"/>
                    <a:lumOff val="35000"/>
                  </a:schemeClr>
                </a:solidFill>
              </a:rPr>
              <a:t>ਚੰਗੇ ਅਤੇ ਸੱਚੇ ਦਿਲ ਨਾਲ।</a:t>
            </a:r>
          </a:p>
        </p:txBody>
      </p:sp>
    </p:spTree>
    <p:extLst>
      <p:ext uri="{BB962C8B-B14F-4D97-AF65-F5344CB8AC3E}">
        <p14:creationId xmlns:p14="http://schemas.microsoft.com/office/powerpoint/2010/main" val="1923963811"/>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pa" altLang="ko-KR" sz="4000">
                <a:solidFill>
                  <a:srgbClr val="FF0000"/>
                </a:solidFill>
              </a:rPr>
              <a:t>ਅੱਜ ਦਾ ਸ਼ਬਦ</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20560" y="5469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07228"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en-US" altLang="ko-KR" sz="3600">
              <a:solidFill>
                <a:schemeClr val="tx1">
                  <a:lumMod val="65000"/>
                  <a:lumOff val="35000"/>
                </a:schemeClr>
              </a:solidFill>
            </a:endParaRPr>
          </a:p>
          <a:p>
            <a:r xmlns:a="http://schemas.openxmlformats.org/drawingml/2006/main">
              <a:rPr lang="pa" altLang="ko-KR" sz="3600">
                <a:solidFill>
                  <a:schemeClr val="tx1">
                    <a:lumMod val="65000"/>
                    <a:lumOff val="35000"/>
                  </a:schemeClr>
                </a:solidFill>
              </a:rPr>
              <a:t>ਅਤੇ ਮਿਸਰੀਆਂ ਨੂੰ ਪਤਾ ਲੱਗ ਜਾਵੇਗਾ ਕਿ ਮੈਂ ਯਹੋਵਾਹ ਹਾਂ ਜਦੋਂ ਮੈਂ ਮਿਸਰ ਉੱਤੇ ਆਪਣਾ ਹੱਥ ਵਧਾਵਾਂਗਾ ਅਤੇ ਇਸਰਾਏਲੀਆਂ ਨੂੰ ਉਸ ਵਿੱਚੋਂ ਬਾਹਰ ਲਿਆਵਾਂਗਾ।</a:t>
            </a: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pa" altLang="ko-KR" sz="2800">
                <a:solidFill>
                  <a:schemeClr val="tx1">
                    <a:lumMod val="65000"/>
                    <a:lumOff val="35000"/>
                  </a:schemeClr>
                </a:solidFill>
              </a:rPr>
              <a:t>ਕੂਚ</a:t>
            </a:r>
            <a:r xmlns:a="http://schemas.openxmlformats.org/drawingml/2006/main">
              <a:rPr lang="pa" altLang="en-US" sz="2800">
                <a:solidFill>
                  <a:schemeClr val="tx1">
                    <a:lumMod val="65000"/>
                    <a:lumOff val="35000"/>
                  </a:schemeClr>
                </a:solidFill>
              </a:rPr>
              <a:t> </a:t>
            </a:r>
            <a:r xmlns:a="http://schemas.openxmlformats.org/drawingml/2006/main">
              <a:rPr lang="pa" altLang="ko-KR" sz="2800">
                <a:solidFill>
                  <a:schemeClr val="tx1">
                    <a:lumMod val="65000"/>
                    <a:lumOff val="35000"/>
                  </a:schemeClr>
                </a:solidFill>
              </a:rPr>
              <a:t>7:5</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23038097"/>
      </p:ext>
    </p:extLst>
  </p:cSld>
  <p:clrMapOvr>
    <a:masterClrMapping/>
  </p:clrMapOvr>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473196" y="170411"/>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pa" altLang="ko-KR" sz="3200"/>
              <a:t>ਰੱਬ?</a:t>
            </a:r>
            <a:r xmlns:a="http://schemas.openxmlformats.org/drawingml/2006/main">
              <a:rPr lang="pa"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a" altLang="ko-KR" sz="3600">
                <a:solidFill>
                  <a:srgbClr val="C00000"/>
                </a:solidFill>
              </a:rPr>
              <a:t>ਵਾਹਿਗੁਰੂ..</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a" altLang="ko-KR" sz="3600">
                <a:solidFill>
                  <a:schemeClr val="tx1">
                    <a:lumMod val="65000"/>
                    <a:lumOff val="35000"/>
                  </a:schemeClr>
                </a:solidFill>
              </a:rPr>
              <a:t>ਪ੍ਰਮਾਤਮਾ ਬਾਹਰੀ ਦਿੱਖ ਨੂੰ ਨਹੀਂ ਵੇਖਦਾ ਸਗੋਂ ਦਿਲ ਨੂੰ ਵੇਖਦਾ ਹੈ।</a:t>
            </a:r>
          </a:p>
        </p:txBody>
      </p:sp>
    </p:spTree>
    <p:extLst>
      <p:ext uri="{BB962C8B-B14F-4D97-AF65-F5344CB8AC3E}">
        <p14:creationId xmlns:p14="http://schemas.microsoft.com/office/powerpoint/2010/main" val="2891677193"/>
      </p:ext>
    </p:extLst>
  </p:cSld>
  <p:clrMapOvr>
    <a:masterClrMapping/>
  </p:clrMapOvr>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pa" altLang="ko-KR" sz="4000">
                <a:solidFill>
                  <a:srgbClr val="FF0000"/>
                </a:solidFill>
              </a:rPr>
              <a:t>ਅੱਜ ਦੀ ਕਵਿਜ਼</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48135"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8269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a" altLang="ko-KR" sz="3600">
                <a:solidFill>
                  <a:schemeClr val="tx1">
                    <a:lumMod val="65000"/>
                    <a:lumOff val="35000"/>
                  </a:schemeClr>
                </a:solidFill>
              </a:rPr>
              <a:t>ਨਾਓਮੀ ਮੋਆਬ ਤੋਂ ਯਹੂਦਾਹ ਵਾਪਸ ਕਿਉਂ ਆਈ?</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a" altLang="en-US" sz="2800">
                <a:solidFill>
                  <a:schemeClr val="tx1">
                    <a:lumMod val="65000"/>
                    <a:lumOff val="35000"/>
                  </a:schemeClr>
                </a:solidFill>
              </a:rPr>
              <a:t>① </a:t>
            </a:r>
            <a:r xmlns:a="http://schemas.openxmlformats.org/drawingml/2006/main">
              <a:rPr lang="pa" altLang="ko-KR" sz="2800">
                <a:solidFill>
                  <a:schemeClr val="tx1">
                    <a:lumMod val="65000"/>
                    <a:lumOff val="35000"/>
                  </a:schemeClr>
                </a:solidFill>
              </a:rPr>
              <a:t>ਕਿਉਂਕਿ ਉਹ ਬਿਮਾਰ ਹੋ ਗਈ ਸੀ..</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a" altLang="en-US" sz="2800">
                <a:solidFill>
                  <a:schemeClr val="tx1">
                    <a:lumMod val="65000"/>
                    <a:lumOff val="35000"/>
                  </a:schemeClr>
                </a:solidFill>
              </a:rPr>
              <a:t>② </a:t>
            </a:r>
            <a:r xmlns:a="http://schemas.openxmlformats.org/drawingml/2006/main">
              <a:rPr lang="pa" altLang="ko-KR" sz="2800">
                <a:solidFill>
                  <a:schemeClr val="tx1">
                    <a:lumMod val="65000"/>
                    <a:lumOff val="35000"/>
                  </a:schemeClr>
                </a:solidFill>
              </a:rPr>
              <a:t>ਕਿਉਂਕਿ ਉਸਦੇ ਪਤੀ ਦੀ ਮੌਤ ਹੋ ਗਈ ਸੀ..</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a" altLang="en-US" sz="2800">
                <a:solidFill>
                  <a:schemeClr val="tx1">
                    <a:lumMod val="65000"/>
                    <a:lumOff val="35000"/>
                  </a:schemeClr>
                </a:solidFill>
              </a:rPr>
              <a:t>③ </a:t>
            </a:r>
            <a:r xmlns:a="http://schemas.openxmlformats.org/drawingml/2006/main">
              <a:rPr lang="pa" altLang="ko-KR" sz="2800">
                <a:solidFill>
                  <a:schemeClr val="tx1">
                    <a:lumMod val="65000"/>
                    <a:lumOff val="35000"/>
                  </a:schemeClr>
                </a:solidFill>
              </a:rPr>
              <a:t>ਕਿਉਂਕਿ ਉਸਦੇ ਦੋ ਪੁੱਤਰ ਮਰ ਗਏ ਸਨ..</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a" altLang="en-US" sz="2800">
                <a:solidFill>
                  <a:schemeClr val="tx1">
                    <a:lumMod val="65000"/>
                    <a:lumOff val="35000"/>
                  </a:schemeClr>
                </a:solidFill>
              </a:rPr>
              <a:t>④ </a:t>
            </a:r>
            <a:r xmlns:a="http://schemas.openxmlformats.org/drawingml/2006/main">
              <a:rPr lang="pa" altLang="ko-KR" sz="2800">
                <a:solidFill>
                  <a:schemeClr val="tx1">
                    <a:lumMod val="65000"/>
                    <a:lumOff val="35000"/>
                  </a:schemeClr>
                </a:solidFill>
              </a:rPr>
              <a:t>ਕਿਉਂਕਿ ਉਹ ਆਪਣੇ ਪਰਿਵਾਰ ਨੂੰ ਮਿਲਣਾ ਚਾਹੁੰਦੀ ਸੀ..</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77605"/>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a" altLang="en-US" sz="2800">
                <a:solidFill>
                  <a:srgbClr val="FF0000"/>
                </a:solidFill>
              </a:rPr>
              <a:t>③ </a:t>
            </a:r>
            <a:r xmlns:a="http://schemas.openxmlformats.org/drawingml/2006/main">
              <a:rPr lang="pa" altLang="ko-KR" sz="2800">
                <a:solidFill>
                  <a:srgbClr val="FF0000"/>
                </a:solidFill>
              </a:rPr>
              <a:t>ਕਿਉਂਕਿ ਉਸਦੇ ਦੋ ਪੁੱਤਰ ਮਰ ਗਏ ਸਨ..</a:t>
            </a:r>
          </a:p>
        </p:txBody>
      </p:sp>
    </p:spTree>
    <p:extLst>
      <p:ext uri="{BB962C8B-B14F-4D97-AF65-F5344CB8AC3E}">
        <p14:creationId xmlns:p14="http://schemas.microsoft.com/office/powerpoint/2010/main" val="300856549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pa" altLang="ko-KR" sz="4000">
                <a:solidFill>
                  <a:srgbClr val="FF0000"/>
                </a:solidFill>
              </a:rPr>
              <a:t>ਅੱਜ ਦਾ ਸ਼ਬਦ</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20560"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631435"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2364505"/>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a" altLang="ko-KR" sz="3600">
                <a:solidFill>
                  <a:schemeClr val="bg1">
                    <a:lumMod val="50000"/>
                  </a:schemeClr>
                </a:solidFill>
              </a:rPr>
              <a:t>ਤੁਹਾਡੇ ਲੋਕ ਮੇਰੇ ਲੋਕ ਹੋਣਗੇ ਅਤੇ ਤੁਹਾਡਾ ਪਰਮੇਸ਼ੁਰ ਮੇਰਾ ਪਰਮੇਸ਼ੁਰ ਹੋਵੇਗਾ।</a:t>
            </a:r>
            <a:endParaRPr xmlns:a="http://schemas.openxmlformats.org/drawingml/2006/main" lang="ko-KR" altLang="en-US" sz="3600">
              <a:solidFill>
                <a:schemeClr val="bg1">
                  <a:lumMod val="50000"/>
                </a:schemeClr>
              </a:solidFill>
            </a:endParaRPr>
          </a:p>
        </p:txBody>
      </p:sp>
      <p:sp>
        <p:nvSpPr>
          <p:cNvPr id="24" name="TextBox 23"/>
          <p:cNvSpPr txBox="1"/>
          <p:nvPr/>
        </p:nvSpPr>
        <p:spPr>
          <a:xfrm>
            <a:off x="4952296" y="5171139"/>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pa" altLang="ko-KR" sz="2800">
                <a:solidFill>
                  <a:schemeClr val="tx1">
                    <a:lumMod val="65000"/>
                    <a:lumOff val="35000"/>
                  </a:schemeClr>
                </a:solidFill>
              </a:rPr>
              <a:t>ਰੂਥ</a:t>
            </a:r>
            <a:r xmlns:a="http://schemas.openxmlformats.org/drawingml/2006/main">
              <a:rPr lang="pa" altLang="en-US" sz="2800">
                <a:solidFill>
                  <a:schemeClr val="tx1">
                    <a:lumMod val="65000"/>
                    <a:lumOff val="35000"/>
                  </a:schemeClr>
                </a:solidFill>
              </a:rPr>
              <a:t> </a:t>
            </a:r>
            <a:r xmlns:a="http://schemas.openxmlformats.org/drawingml/2006/main">
              <a:rPr lang="pa" altLang="ko-KR" sz="2800">
                <a:solidFill>
                  <a:schemeClr val="tx1">
                    <a:lumMod val="65000"/>
                    <a:lumOff val="35000"/>
                  </a:schemeClr>
                </a:solidFill>
              </a:rPr>
              <a:t>1:16</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076256252"/>
      </p:ext>
    </p:extLst>
  </p:cSld>
  <p:clrMapOvr>
    <a:masterClrMapping/>
  </p:clrMapOvr>
  <p:transition/>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a" altLang="ko-KR" b="1">
                <a:solidFill>
                  <a:schemeClr val="tx1">
                    <a:lumMod val="50000"/>
                    <a:lumOff val="50000"/>
                  </a:schemeClr>
                </a:solidFill>
              </a:rPr>
              <a:t>ਨੰ. 28 ਪਰਮੇਸ਼ੁਰ ਦਾ ਬਚਨ</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2054458"/>
            <a:ext cx="3931114" cy="144655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pa" altLang="ko-KR" sz="4400"/>
              <a:t>ਹੰਨਾਹ ਦੀ ਪ੍ਰਾਰਥਨਾ</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pic>
        <p:nvPicPr>
          <p:cNvPr id="17"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3923928" y="2005816"/>
            <a:ext cx="5220072" cy="3703128"/>
          </a:xfrm>
          <a:prstGeom prst="rect">
            <a:avLst/>
          </a:prstGeom>
          <a:noFill/>
        </p:spPr>
      </p:pic>
    </p:spTree>
    <p:extLst>
      <p:ext uri="{BB962C8B-B14F-4D97-AF65-F5344CB8AC3E}">
        <p14:creationId xmlns:p14="http://schemas.microsoft.com/office/powerpoint/2010/main" val="84322389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pa" altLang="ko-KR" sz="4000">
                <a:solidFill>
                  <a:srgbClr val="FF0000"/>
                </a:solidFill>
              </a:rPr>
              <a:t>ਅੱਜ ਦਾ ਸ਼ਬਦ</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97722"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63928"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988840"/>
            <a:ext cx="8208912" cy="175432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a" altLang="ko-KR" sz="3600">
                <a:solidFill>
                  <a:schemeClr val="tx1">
                    <a:lumMod val="65000"/>
                    <a:lumOff val="35000"/>
                  </a:schemeClr>
                </a:solidFill>
              </a:rPr>
              <a:t>ਅਤੇ ਮੁੰਡਾ ਸਮੂਏਲ ਯਹੋਵਾਹ ਅਤੇ ਮਨੁੱਖਾਂ ਦੀ ਕਿਰਪਾ ਅਤੇ ਪੱਖ ਵਿੱਚ ਵਧਦਾ ਗਿਆ।</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pa" altLang="ko-KR" sz="2800">
                <a:solidFill>
                  <a:schemeClr val="tx1">
                    <a:lumMod val="65000"/>
                    <a:lumOff val="35000"/>
                  </a:schemeClr>
                </a:solidFill>
              </a:rPr>
              <a:t>1 ਸਮੂਏਲ</a:t>
            </a:r>
            <a:r xmlns:a="http://schemas.openxmlformats.org/drawingml/2006/main">
              <a:rPr lang="pa" altLang="en-US" sz="2800">
                <a:solidFill>
                  <a:schemeClr val="tx1">
                    <a:lumMod val="65000"/>
                    <a:lumOff val="35000"/>
                  </a:schemeClr>
                </a:solidFill>
              </a:rPr>
              <a:t> </a:t>
            </a:r>
            <a:r xmlns:a="http://schemas.openxmlformats.org/drawingml/2006/main">
              <a:rPr lang="pa" altLang="ko-KR" sz="2800">
                <a:solidFill>
                  <a:schemeClr val="tx1">
                    <a:lumMod val="65000"/>
                    <a:lumOff val="35000"/>
                  </a:schemeClr>
                </a:solidFill>
              </a:rPr>
              <a:t>2:26</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588706267"/>
      </p:ext>
    </p:extLst>
  </p:cSld>
  <p:clrMapOvr>
    <a:masterClrMapping/>
  </p:clrMapOvr>
  <p:transition/>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301208"/>
            <a:ext cx="8963222"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a" altLang="ko-KR" sz="2800">
                <a:solidFill>
                  <a:schemeClr val="tx1">
                    <a:lumMod val="65000"/>
                    <a:lumOff val="35000"/>
                  </a:schemeClr>
                </a:solidFill>
              </a:rPr>
              <a:t>ਹੰਨਾਹ ਦਾ ਕੋਈ ਪੁੱਤਰ ਨਹੀਂ ਸੀ। ਇਸ ਲਈ, ਉਹ ਇੰਨੀ ਉਦਾਸ ਸੀ ਕਿ ਉਸਨੇ ਪਰਮੇਸ਼ੁਰ ਨੂੰ ਪ੍ਰਾਰਥਨਾ ਕੀਤੀ। "ਹੇ ਪਿਤਾ ਪਰਮੇਸ਼ੁਰ, ਜੇ ਤੁਸੀਂ ਮੈਨੂੰ ਇੱਕ ਪੁੱਤਰ ਦਿੰਦੇ ਹੋ, ਤਾਂ ਮੈਂ ਉਸਨੂੰ ਉਸਦੇ ਜੀਵਨ ਦੇ ਸਾਰੇ ਦਿਨਾਂ ਲਈ ਤੁਹਾਡੇ ਲਈ ਦਿਆਂਗਾ."</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8388" y="-62481"/>
            <a:ext cx="8267224" cy="5291681"/>
          </a:xfrm>
          <a:prstGeom prst="rect">
            <a:avLst/>
          </a:prstGeom>
        </p:spPr>
      </p:pic>
    </p:spTree>
    <p:extLst>
      <p:ext uri="{BB962C8B-B14F-4D97-AF65-F5344CB8AC3E}">
        <p14:creationId xmlns:p14="http://schemas.microsoft.com/office/powerpoint/2010/main" val="3057480172"/>
      </p:ext>
    </p:extLst>
  </p:cSld>
  <p:clrMapOvr>
    <a:masterClrMapping/>
  </p:clrMapOvr>
  <p:transition/>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a" altLang="ko-KR" sz="2800">
                <a:solidFill>
                  <a:schemeClr val="tx1">
                    <a:lumMod val="65000"/>
                    <a:lumOff val="35000"/>
                  </a:schemeClr>
                </a:solidFill>
              </a:rPr>
              <a:t>ਪਰਮੇਸ਼ੁਰ ਨੇ ਉਸ ਦੀ ਪ੍ਰਾਰਥਨਾ ਨੂੰ ਯਾਦ ਕੀਤਾ ਅਤੇ ਹੰਨਾਹ ਨੂੰ ਸਮੂਏਲ ਨਾਂ ਦਾ ਪੁੱਤਰ ਦਿੱਤਾ।</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9907" y="-1680"/>
            <a:ext cx="8084186" cy="5734936"/>
          </a:xfrm>
          <a:prstGeom prst="rect">
            <a:avLst/>
          </a:prstGeom>
        </p:spPr>
      </p:pic>
    </p:spTree>
    <p:extLst>
      <p:ext uri="{BB962C8B-B14F-4D97-AF65-F5344CB8AC3E}">
        <p14:creationId xmlns:p14="http://schemas.microsoft.com/office/powerpoint/2010/main" val="845995648"/>
      </p:ext>
    </p:extLst>
  </p:cSld>
  <p:clrMapOvr>
    <a:masterClrMapping/>
  </p:clrMapOvr>
  <p:transition/>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59269"/>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a" altLang="ko-KR" sz="2800">
                <a:solidFill>
                  <a:schemeClr val="tx1">
                    <a:lumMod val="65000"/>
                    <a:lumOff val="35000"/>
                  </a:schemeClr>
                </a:solidFill>
              </a:rPr>
              <a:t>ਹੰਨਾਹ ਨੇ ਆਪਣੇ ਪੁੱਤਰ ਨੂੰ ਮੰਦਰ ਵਿੱਚ ਪਰਮੇਸ਼ੁਰ ਦੀ ਉਪਾਸਨਾ ਕਰਨ ਲਈ ਦੇ ਦਿੱਤਾ ਜਿਵੇਂ ਕਿ ਉਸਨੇ ਪਹਿਲਾਂ ਪ੍ਰਾਰਥਨਾ ਕੀਤੀ ਸੀ।</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9127908" cy="5733256"/>
          </a:xfrm>
          <a:prstGeom prst="rect">
            <a:avLst/>
          </a:prstGeom>
        </p:spPr>
      </p:pic>
    </p:spTree>
    <p:extLst>
      <p:ext uri="{BB962C8B-B14F-4D97-AF65-F5344CB8AC3E}">
        <p14:creationId xmlns:p14="http://schemas.microsoft.com/office/powerpoint/2010/main" val="882924915"/>
      </p:ext>
    </p:extLst>
  </p:cSld>
  <p:clrMapOvr>
    <a:masterClrMapping/>
  </p:clrMapOvr>
  <p:transition/>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59269"/>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a" altLang="ko-KR" sz="2800">
                <a:solidFill>
                  <a:schemeClr val="tx1">
                    <a:lumMod val="65000"/>
                    <a:lumOff val="35000"/>
                  </a:schemeClr>
                </a:solidFill>
              </a:rPr>
              <a:t>ਸਮੂਏਲ ਮੰਦਰ ਵਿੱਚ ਪਰਮੇਸ਼ੁਰ ਦੀ ਉਪਾਸਨਾ ਕਰਦਾ ਰਹਿੰਦਾ ਸੀ। ਉਸ ਨੇ ਮਨੁੱਖਾਂ ਅਤੇ ਪ੍ਰਮਾਤਮਾ ਤੋਂ ਬਹੁਤ ਸਾਰੀਆਂ ਕਿਰਪਾ ਪ੍ਰਾਪਤ ਕੀਤੀਆਂ।</a:t>
            </a:r>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90767" y="8209"/>
            <a:ext cx="8146374" cy="5779052"/>
          </a:xfrm>
          <a:prstGeom prst="rect">
            <a:avLst/>
          </a:prstGeom>
          <a:noFill/>
        </p:spPr>
      </p:pic>
    </p:spTree>
    <p:extLst>
      <p:ext uri="{BB962C8B-B14F-4D97-AF65-F5344CB8AC3E}">
        <p14:creationId xmlns:p14="http://schemas.microsoft.com/office/powerpoint/2010/main" val="3158283303"/>
      </p:ext>
    </p:extLst>
  </p:cSld>
  <p:clrMapOvr>
    <a:masterClrMapping/>
  </p:clrMapOvr>
  <p:transition/>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920824"/>
            <a:ext cx="9054634" cy="83099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a" altLang="ko-KR" sz="2400">
                <a:solidFill>
                  <a:schemeClr val="tx1">
                    <a:lumMod val="65000"/>
                    <a:lumOff val="35000"/>
                  </a:schemeClr>
                </a:solidFill>
              </a:rPr>
              <a:t>ਛੋਟਾ ਸੈਮੂਅਲ ਇੱਕ ਜਵਾਨ ਲੜਕਾ ਹੋਣ ਲਈ ਚੰਗੀ ਤਰ੍ਹਾਂ ਵੱਡਾ ਹੋਇਆ ਸੀ। ਫਿਰ, ਬਾਅਦ ਵਿਚ, ਉਹ ਇਕ ਨਬੀ ਬਣਿਆ ਜਿਸ ਨੇ ਪਰਮੇਸ਼ੁਰ ਦੀ ਆਵਾਜ਼ ਸੁਣੀ।</a:t>
            </a:r>
            <a:endParaRPr xmlns:a="http://schemas.openxmlformats.org/drawingml/2006/main" lang="ko-KR" altLang="en-US" sz="2400">
              <a:solidFill>
                <a:schemeClr val="tx1">
                  <a:lumMod val="65000"/>
                  <a:lumOff val="35000"/>
                </a:schemeClr>
              </a:solidFill>
            </a:endParaRPr>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50350" y="8209"/>
            <a:ext cx="8182090" cy="5797055"/>
          </a:xfrm>
          <a:prstGeom prst="rect">
            <a:avLst/>
          </a:prstGeom>
          <a:noFill/>
        </p:spPr>
      </p:pic>
    </p:spTree>
    <p:extLst>
      <p:ext uri="{BB962C8B-B14F-4D97-AF65-F5344CB8AC3E}">
        <p14:creationId xmlns:p14="http://schemas.microsoft.com/office/powerpoint/2010/main" val="3992661282"/>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432" y="0"/>
            <a:ext cx="8211136" cy="5229200"/>
          </a:xfrm>
          <a:prstGeom prst="rect">
            <a:avLst/>
          </a:prstGeom>
        </p:spPr>
      </p:pic>
      <p:sp>
        <p:nvSpPr>
          <p:cNvPr id="5" name="TextBox 4"/>
          <p:cNvSpPr txBox="1"/>
          <p:nvPr/>
        </p:nvSpPr>
        <p:spPr>
          <a:xfrm>
            <a:off x="90389" y="5229200"/>
            <a:ext cx="8963222"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a" altLang="ko-KR" sz="2800">
                <a:solidFill>
                  <a:schemeClr val="tx1">
                    <a:lumMod val="65000"/>
                    <a:lumOff val="35000"/>
                  </a:schemeClr>
                </a:solidFill>
              </a:rPr>
              <a:t>ਮੂਸਾ ਨੇ ਮਿਸਰ ਦੇ ਰਾਜੇ ਫ਼ਿਰਊਨ ਨੂੰ ਪਰਮੇਸ਼ੁਰ ਦਾ ਹੁਕਮ ਸੁਣਾਇਆ। "ਯਹੋਵਾਹ ਇਹ ਆਖਦਾ ਹੈ: ਮੇਰੇ ਲੋਕਾਂ ਨੂੰ ਜਾਣ ਦਿਓ, ਤਾਂ ਜੋ ਉਹ ਮੇਰੀ ਉਪਾਸਨਾ ਕਰਨ।"</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453694872"/>
      </p:ext>
    </p:extLst>
  </p:cSld>
  <p:clrMapOvr>
    <a:masterClrMapping/>
  </p:clrMapOvr>
  <p:transition/>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pa" altLang="ko-KR" sz="4000">
                <a:solidFill>
                  <a:srgbClr val="FF0000"/>
                </a:solidFill>
              </a:rPr>
              <a:t>ਅੱਜ ਦਾ ਪਾਠ</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7621"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07704" y="38769"/>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808582"/>
            <a:ext cx="8208912" cy="353943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pa" altLang="ko-KR" sz="3200">
                <a:solidFill>
                  <a:schemeClr val="tx1">
                    <a:lumMod val="65000"/>
                    <a:lumOff val="35000"/>
                  </a:schemeClr>
                </a:solidFill>
              </a:rPr>
              <a:t>ਪਰਮੇਸ਼ੁਰ ਨੇ ਹੰਨਾਹ ਦੀ ਸਾਰੀ ਪ੍ਰਾਰਥਨਾ ਸੁਣੀ, ਉਸ ਨੂੰ ਯਾਦ ਕੀਤਾ ਅਤੇ ਇਸ ਦਾ ਪੂਰਾ ਉੱਤਰ ਦਿੱਤਾ।</a:t>
            </a: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pa" altLang="ko-KR" sz="3200">
                <a:solidFill>
                  <a:schemeClr val="tx1">
                    <a:lumMod val="65000"/>
                    <a:lumOff val="35000"/>
                  </a:schemeClr>
                </a:solidFill>
              </a:rPr>
              <a:t>ਪਰਮੇਸ਼ੁਰ ਸਾਡੀਆਂ ਸਾਰੀਆਂ ਪ੍ਰਾਰਥਨਾਵਾਂ ਸੁਣ ਰਿਹਾ ਹੈ।</a:t>
            </a: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pa" altLang="ko-KR" sz="3200">
                <a:solidFill>
                  <a:schemeClr val="tx1">
                    <a:lumMod val="65000"/>
                    <a:lumOff val="35000"/>
                  </a:schemeClr>
                </a:solidFill>
              </a:rPr>
              <a:t>ਇਸ ਲਈ, ਸਾਨੂੰ ਪ੍ਰਾਰਥਨਾ ਕਰਨੀ ਚਾਹੀਦੀ ਹੈ</a:t>
            </a:r>
          </a:p>
          <a:p>
            <a:pPr xmlns:a="http://schemas.openxmlformats.org/drawingml/2006/main" algn="ctr"/>
            <a:r xmlns:a="http://schemas.openxmlformats.org/drawingml/2006/main">
              <a:rPr lang="pa" altLang="ko-KR" sz="3200">
                <a:solidFill>
                  <a:schemeClr val="tx1">
                    <a:lumMod val="65000"/>
                    <a:lumOff val="35000"/>
                  </a:schemeClr>
                </a:solidFill>
              </a:rPr>
              <a:t>ਗੰਭੀਰਤਾ ਨਾਲ ਅਤੇ ਇਮਾਨਦਾਰੀ ਨਾਲ.</a:t>
            </a:r>
          </a:p>
        </p:txBody>
      </p:sp>
    </p:spTree>
    <p:extLst>
      <p:ext uri="{BB962C8B-B14F-4D97-AF65-F5344CB8AC3E}">
        <p14:creationId xmlns:p14="http://schemas.microsoft.com/office/powerpoint/2010/main" val="2530000763"/>
      </p:ext>
    </p:extLst>
  </p:cSld>
  <p:clrMapOvr>
    <a:masterClrMapping/>
  </p:clrMapOvr>
  <p:transition/>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37675" y="23753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pa" altLang="ko-KR" sz="3200"/>
              <a:t>ਰੱਬ?</a:t>
            </a:r>
            <a:r xmlns:a="http://schemas.openxmlformats.org/drawingml/2006/main">
              <a:rPr lang="pa"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a" altLang="ko-KR" sz="3600">
                <a:solidFill>
                  <a:srgbClr val="C00000"/>
                </a:solidFill>
              </a:rPr>
              <a:t>ਵਾਹਿਗੁਰੂ..</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a" altLang="ko-KR" sz="3600">
                <a:solidFill>
                  <a:schemeClr val="tx1">
                    <a:lumMod val="65000"/>
                    <a:lumOff val="35000"/>
                  </a:schemeClr>
                </a:solidFill>
              </a:rPr>
              <a:t>ਪਰਮੇਸ਼ੁਰ ਨੇ ਸਾਡੀ ਪ੍ਰਾਰਥਨਾ ਸੁਣੀ ਅਤੇ ਵਫ਼ਾਦਾਰੀ ਨਾਲ ਜਵਾਬ ਦਿੱਤਾ।</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2037786065"/>
      </p:ext>
    </p:extLst>
  </p:cSld>
  <p:clrMapOvr>
    <a:masterClrMapping/>
  </p:clrMapOvr>
  <p:transition/>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pa" altLang="ko-KR" sz="4000">
                <a:solidFill>
                  <a:srgbClr val="FF0000"/>
                </a:solidFill>
              </a:rPr>
              <a:t>ਅੱਜ ਦੇ</a:t>
            </a:r>
            <a:r xmlns:a="http://schemas.openxmlformats.org/drawingml/2006/main">
              <a:rPr lang="pa" altLang="en-US" sz="4000">
                <a:solidFill>
                  <a:srgbClr val="FF0000"/>
                </a:solidFill>
              </a:rPr>
              <a:t> </a:t>
            </a:r>
            <a:r xmlns:a="http://schemas.openxmlformats.org/drawingml/2006/main">
              <a:rPr lang="pa" altLang="ko-KR" sz="4000">
                <a:solidFill>
                  <a:srgbClr val="FF0000"/>
                </a:solidFill>
              </a:rPr>
              <a:t>ਕਵਿਜ਼</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a" altLang="ko-KR" sz="3600">
                <a:solidFill>
                  <a:schemeClr val="tx1">
                    <a:lumMod val="65000"/>
                    <a:lumOff val="35000"/>
                  </a:schemeClr>
                </a:solidFill>
              </a:rPr>
              <a:t>ਹੰਨਾਹ ਇੰਨੀ ਉਦਾਸ ਕਿਉਂ ਸੀ?</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a" altLang="en-US" sz="2800">
                <a:solidFill>
                  <a:schemeClr val="tx1">
                    <a:lumMod val="65000"/>
                    <a:lumOff val="35000"/>
                  </a:schemeClr>
                </a:solidFill>
              </a:rPr>
              <a:t>① </a:t>
            </a:r>
            <a:r xmlns:a="http://schemas.openxmlformats.org/drawingml/2006/main">
              <a:rPr lang="pa" altLang="ko-KR" sz="2800">
                <a:solidFill>
                  <a:schemeClr val="tx1">
                    <a:lumMod val="65000"/>
                    <a:lumOff val="35000"/>
                  </a:schemeClr>
                </a:solidFill>
              </a:rPr>
              <a:t>ਪੇਟ ਦਰਦ ਦੇ ਕਾਰਨ</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a" altLang="en-US" sz="2800">
                <a:solidFill>
                  <a:schemeClr val="tx1">
                    <a:lumMod val="65000"/>
                    <a:lumOff val="35000"/>
                  </a:schemeClr>
                </a:solidFill>
              </a:rPr>
              <a:t>② </a:t>
            </a:r>
            <a:r xmlns:a="http://schemas.openxmlformats.org/drawingml/2006/main">
              <a:rPr lang="pa" altLang="ko-KR" sz="2800">
                <a:solidFill>
                  <a:schemeClr val="tx1">
                    <a:lumMod val="65000"/>
                    <a:lumOff val="35000"/>
                  </a:schemeClr>
                </a:solidFill>
              </a:rPr>
              <a:t>ਪੈਸੇ ਨਾ ਹੋਣ ਕਰਕੇ</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a" altLang="en-US" sz="2800">
                <a:solidFill>
                  <a:schemeClr val="tx1">
                    <a:lumMod val="65000"/>
                    <a:lumOff val="35000"/>
                  </a:schemeClr>
                </a:solidFill>
              </a:rPr>
              <a:t>③ </a:t>
            </a:r>
            <a:r xmlns:a="http://schemas.openxmlformats.org/drawingml/2006/main">
              <a:rPr lang="pa" altLang="ko-KR" sz="2800">
                <a:solidFill>
                  <a:schemeClr val="tx1">
                    <a:lumMod val="65000"/>
                    <a:lumOff val="35000"/>
                  </a:schemeClr>
                </a:solidFill>
              </a:rPr>
              <a:t>ਪੁੱਤਰ ਨਾ ਹੋਣ ਕਰਕੇ</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a" altLang="en-US" sz="2800">
                <a:solidFill>
                  <a:schemeClr val="tx1">
                    <a:lumMod val="65000"/>
                    <a:lumOff val="35000"/>
                  </a:schemeClr>
                </a:solidFill>
              </a:rPr>
              <a:t>④ </a:t>
            </a:r>
            <a:r xmlns:a="http://schemas.openxmlformats.org/drawingml/2006/main">
              <a:rPr lang="pa" altLang="ko-KR" sz="2800">
                <a:solidFill>
                  <a:schemeClr val="tx1">
                    <a:lumMod val="65000"/>
                    <a:lumOff val="35000"/>
                  </a:schemeClr>
                </a:solidFill>
              </a:rPr>
              <a:t>ਕਿਉਂਕਿ ਉਹ ਬਦਸੂਰਤ ਸੀ</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a" altLang="en-US" sz="2800">
                <a:solidFill>
                  <a:srgbClr val="FF0000"/>
                </a:solidFill>
              </a:rPr>
              <a:t>③ </a:t>
            </a:r>
            <a:r xmlns:a="http://schemas.openxmlformats.org/drawingml/2006/main">
              <a:rPr lang="pa" altLang="ko-KR" sz="2800">
                <a:solidFill>
                  <a:srgbClr val="FF0000"/>
                </a:solidFill>
              </a:rPr>
              <a:t>ਪੁੱਤਰ ਨਾ ਹੋਣ ਕਰਕੇ</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86844003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pa" altLang="ko-KR" sz="4000">
                <a:solidFill>
                  <a:srgbClr val="FF0000"/>
                </a:solidFill>
              </a:rPr>
              <a:t>ਅੱਜ ਦਾ ਸ਼ਬਦ</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97722"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63928"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988840"/>
            <a:ext cx="8208912" cy="175432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a" altLang="ko-KR" sz="3600">
                <a:solidFill>
                  <a:schemeClr val="tx1">
                    <a:lumMod val="65000"/>
                    <a:lumOff val="35000"/>
                  </a:schemeClr>
                </a:solidFill>
              </a:rPr>
              <a:t>ਅਤੇ ਮੁੰਡਾ ਸਮੂਏਲ ਯਹੋਵਾਹ ਅਤੇ ਮਨੁੱਖਾਂ ਦੀ ਕਿਰਪਾ ਅਤੇ ਪੱਖ ਵਿੱਚ ਵਧਦਾ ਗਿਆ।</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pa" altLang="ko-KR" sz="2800">
                <a:solidFill>
                  <a:schemeClr val="tx1">
                    <a:lumMod val="65000"/>
                    <a:lumOff val="35000"/>
                  </a:schemeClr>
                </a:solidFill>
              </a:rPr>
              <a:t>1 ਸਮੂਏਲ</a:t>
            </a:r>
            <a:r xmlns:a="http://schemas.openxmlformats.org/drawingml/2006/main">
              <a:rPr lang="pa" altLang="en-US" sz="2800">
                <a:solidFill>
                  <a:schemeClr val="tx1">
                    <a:lumMod val="65000"/>
                    <a:lumOff val="35000"/>
                  </a:schemeClr>
                </a:solidFill>
              </a:rPr>
              <a:t> </a:t>
            </a:r>
            <a:r xmlns:a="http://schemas.openxmlformats.org/drawingml/2006/main">
              <a:rPr lang="pa" altLang="ko-KR" sz="2800">
                <a:solidFill>
                  <a:schemeClr val="tx1">
                    <a:lumMod val="65000"/>
                    <a:lumOff val="35000"/>
                  </a:schemeClr>
                </a:solidFill>
              </a:rPr>
              <a:t>2:26</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4155876549"/>
      </p:ext>
    </p:extLst>
  </p:cSld>
  <p:clrMapOvr>
    <a:masterClrMapping/>
  </p:clrMapOvr>
  <p:transition/>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130336" y="2009816"/>
            <a:ext cx="5044008" cy="393946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79512" y="1412776"/>
            <a:ext cx="3312368"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a" altLang="ko-KR" b="1">
                <a:solidFill>
                  <a:schemeClr val="tx1">
                    <a:lumMod val="50000"/>
                    <a:lumOff val="50000"/>
                  </a:schemeClr>
                </a:solidFill>
              </a:rPr>
              <a:t>ਨੰ.</a:t>
            </a:r>
            <a:r xmlns:a="http://schemas.openxmlformats.org/drawingml/2006/main">
              <a:rPr lang="pa" altLang="en-US" b="1">
                <a:solidFill>
                  <a:schemeClr val="tx1">
                    <a:lumMod val="50000"/>
                    <a:lumOff val="50000"/>
                  </a:schemeClr>
                </a:solidFill>
              </a:rPr>
              <a:t> </a:t>
            </a:r>
            <a:r xmlns:a="http://schemas.openxmlformats.org/drawingml/2006/main">
              <a:rPr lang="pa" altLang="ko-KR" b="1">
                <a:solidFill>
                  <a:schemeClr val="tx1">
                    <a:lumMod val="50000"/>
                    <a:lumOff val="50000"/>
                  </a:schemeClr>
                </a:solidFill>
              </a:rPr>
              <a:t>29 ਪਰਮੇਸ਼ੁਰ ਦਾ ਬਚਨ</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6603" y="1805028"/>
            <a:ext cx="3931114" cy="212365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pa" altLang="ko-KR" sz="4400"/>
              <a:t>ਰਾਜਾ ਸ਼ਾਊਲ, ਇਸਰਾਏਲ ਦਾ ਪਹਿਲਾ ਰਾਜਾ</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Tree>
    <p:extLst>
      <p:ext uri="{BB962C8B-B14F-4D97-AF65-F5344CB8AC3E}">
        <p14:creationId xmlns:p14="http://schemas.microsoft.com/office/powerpoint/2010/main" val="22938049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pa" altLang="ko-KR" sz="4000">
                <a:solidFill>
                  <a:srgbClr val="FF0000"/>
                </a:solidFill>
              </a:rPr>
              <a:t>ਅੱਜ ਦਾ ਸ਼ਬਦ</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48135" y="4958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8269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308324"/>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a" altLang="ko-KR" sz="3600">
                <a:solidFill>
                  <a:schemeClr val="tx1">
                    <a:lumMod val="65000"/>
                    <a:lumOff val="35000"/>
                  </a:schemeClr>
                </a:solidFill>
              </a:rPr>
              <a:t>ਯਹੋਵਾਹ ਨੇ ਉੱਤਰ ਦਿੱਤਾ, "ਉਨ੍ਹਾਂ ਦੀ ਗੱਲ ਸੁਣੋ ਅਤੇ ਉਨ੍ਹਾਂ ਨੂੰ ਇੱਕ ਰਾਜਾ ਦੇ ਦਿਓ।" ਤਦ ਸਮੂਏਲ ਨੇ ਇਸਰਾਏਲ ਦੇ ਮਨੁੱਖਾਂ ਨੂੰ ਆਖਿਆ, "ਹਰ ਕੋਈ ਆਪੋ-ਆਪਣੇ ਨਗਰ ਨੂੰ ਮੁੜ ਜਾਵੇ।"</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pa" altLang="ko-KR" sz="2800">
                <a:solidFill>
                  <a:schemeClr val="tx1">
                    <a:lumMod val="65000"/>
                    <a:lumOff val="35000"/>
                  </a:schemeClr>
                </a:solidFill>
              </a:rPr>
              <a:t>1 ਸਮੂਏਲ</a:t>
            </a:r>
            <a:r xmlns:a="http://schemas.openxmlformats.org/drawingml/2006/main">
              <a:rPr lang="pa" altLang="en-US" sz="2800">
                <a:solidFill>
                  <a:schemeClr val="tx1">
                    <a:lumMod val="65000"/>
                    <a:lumOff val="35000"/>
                  </a:schemeClr>
                </a:solidFill>
              </a:rPr>
              <a:t> </a:t>
            </a:r>
            <a:r xmlns:a="http://schemas.openxmlformats.org/drawingml/2006/main">
              <a:rPr lang="pa" altLang="ko-KR" sz="2800">
                <a:solidFill>
                  <a:schemeClr val="tx1">
                    <a:lumMod val="65000"/>
                    <a:lumOff val="35000"/>
                  </a:schemeClr>
                </a:solidFill>
              </a:rPr>
              <a:t>8:22</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159858032"/>
      </p:ext>
    </p:extLst>
  </p:cSld>
  <p:clrMapOvr>
    <a:masterClrMapping/>
  </p:clrMapOvr>
  <p:transition/>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568" y="-185"/>
            <a:ext cx="8183323" cy="5785616"/>
          </a:xfrm>
          <a:prstGeom prst="rect">
            <a:avLst/>
          </a:prstGeom>
        </p:spPr>
      </p:pic>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a" altLang="ko-KR" sz="2800">
                <a:solidFill>
                  <a:schemeClr val="tx1">
                    <a:lumMod val="65000"/>
                    <a:lumOff val="35000"/>
                  </a:schemeClr>
                </a:solidFill>
              </a:rPr>
              <a:t>"ਸਾਨੂੰ ਇੱਕ ਰਾਜਾ ਚਾਹੀਦਾ ਹੈ!" ਇਸਰਾਏਲ ਦੇ ਲੋਕਾਂ ਨੇ ਸਮੂਏਲ ਨੂੰ ਆਪਣੇ ਲਈ ਇੱਕ ਰਾਜਾ ਦੇਣ ਲਈ ਕਿਹਾ।</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698221010"/>
      </p:ext>
    </p:extLst>
  </p:cSld>
  <p:clrMapOvr>
    <a:masterClrMapping/>
  </p:clrMapOvr>
  <p:transition/>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6814" y="0"/>
            <a:ext cx="8250374" cy="5832648"/>
          </a:xfrm>
          <a:prstGeom prst="rect">
            <a:avLst/>
          </a:prstGeom>
        </p:spPr>
      </p:pic>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a" altLang="ko-KR" sz="2800">
                <a:solidFill>
                  <a:schemeClr val="tx1">
                    <a:lumMod val="65000"/>
                    <a:lumOff val="35000"/>
                  </a:schemeClr>
                </a:solidFill>
              </a:rPr>
              <a:t>“ਮੈਂ ਉਨ੍ਹਾਂ ਨੂੰ ਇੱਕ ਰਾਜਾ ਦੇਵਾਂਗਾ ਜਿਵੇਂ ਉਹ ਮੰਗਣਗੇ।” ਪਰਮੇਸ਼ੁਰ ਨੇ ਸਮੂਏਲ ਨੂੰ ਜਵਾਬ ਦਿੱਤਾ।</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410779914"/>
      </p:ext>
    </p:extLst>
  </p:cSld>
  <p:clrMapOvr>
    <a:masterClrMapping/>
  </p:clrMapOvr>
  <p:transition/>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1" y="0"/>
            <a:ext cx="9144451" cy="5805264"/>
          </a:xfrm>
          <a:prstGeom prst="rect">
            <a:avLst/>
          </a:prstGeom>
        </p:spPr>
      </p:pic>
      <p:sp>
        <p:nvSpPr>
          <p:cNvPr id="4" name="TextBox 3"/>
          <p:cNvSpPr txBox="1"/>
          <p:nvPr/>
        </p:nvSpPr>
        <p:spPr>
          <a:xfrm>
            <a:off x="43716" y="5897950"/>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a" altLang="ko-KR" sz="2800">
                <a:solidFill>
                  <a:schemeClr val="tx1">
                    <a:lumMod val="65000"/>
                    <a:lumOff val="35000"/>
                  </a:schemeClr>
                </a:solidFill>
              </a:rPr>
              <a:t>ਪਰਮੇਸ਼ੁਰ ਨੇ ਸ਼ਾਊਲ ਨੂੰ ਸਮੂਏਲ ਕੋਲ ਭੇਜਿਆ। ਪਰਮੇਸ਼ੁਰ ਨੇ ਸਮੂਏਲ ਨੂੰ ਇਸਰਾਏਲ ਦਾ ਰਾਜਾ ਬਣਨ ਲਈ ਆਪਣੇ ਸਿਰ ਉੱਤੇ ਤੇਲ ਪਾਉਣ ਦਿੱਤਾ।</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740023618"/>
      </p:ext>
    </p:extLst>
  </p:cSld>
  <p:clrMapOvr>
    <a:masterClrMapping/>
  </p:clrMapOvr>
  <p:transition/>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a" altLang="ko-KR" sz="2800">
                <a:solidFill>
                  <a:schemeClr val="tx1">
                    <a:lumMod val="65000"/>
                    <a:lumOff val="35000"/>
                  </a:schemeClr>
                </a:solidFill>
              </a:rPr>
              <a:t>“ਇਹ ਸਾਡਾ ਆਗੂ ਸ਼ਾਊਲ ਹੈ।” ਸਮੂਏਲ ਨੇ ਇਸਰਾਏਲੀਆਂ ਨੂੰ ਦੱਸਿਆ ਕਿ ਪਰਮੇਸ਼ੁਰ ਨੇ ਸ਼ਾਊਲ ਨੂੰ ਇਸਰਾਏਲ ਦਾ ਆਗੂ ਨਿਯੁਕਤ ਕੀਤਾ ਸੀ।</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180530" y="-171400"/>
            <a:ext cx="9505055" cy="6048672"/>
          </a:xfrm>
          <a:prstGeom prst="rect">
            <a:avLst/>
          </a:prstGeom>
        </p:spPr>
      </p:pic>
    </p:spTree>
    <p:extLst>
      <p:ext uri="{BB962C8B-B14F-4D97-AF65-F5344CB8AC3E}">
        <p14:creationId xmlns:p14="http://schemas.microsoft.com/office/powerpoint/2010/main" val="954359293"/>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6813" y="-27383"/>
            <a:ext cx="8250374" cy="5832648"/>
          </a:xfrm>
          <a:prstGeom prst="rect">
            <a:avLst/>
          </a:prstGeom>
        </p:spPr>
      </p:pic>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a" altLang="ko-KR" sz="2800">
                <a:solidFill>
                  <a:schemeClr val="tx1">
                    <a:lumMod val="65000"/>
                    <a:lumOff val="35000"/>
                  </a:schemeClr>
                </a:solidFill>
              </a:rPr>
              <a:t>"ਹੋ ਨਹੀਂ ਸਕਦਾ! ਰੱਬ ਕੌਣ ਹੈ? ਮੈਂ ਇੱਕ ਦੇਵਤਾ ਹਾਂ” ਫ਼ਿਰਊਨ ਨੇ ਇਸ ਨੂੰ ਸਖ਼ਤੀ ਨਾਲ ਇਨਕਾਰ ਕਰ ਦਿੱਤਾ।</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030085485"/>
      </p:ext>
    </p:extLst>
  </p:cSld>
  <p:clrMapOvr>
    <a:masterClrMapping/>
  </p:clrMapOvr>
  <p:transition/>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9144000" cy="5661248"/>
          </a:xfrm>
          <a:prstGeom prst="rect">
            <a:avLst/>
          </a:prstGeom>
        </p:spPr>
      </p:pic>
      <p:sp>
        <p:nvSpPr>
          <p:cNvPr id="5" name="TextBox 4"/>
          <p:cNvSpPr txBox="1"/>
          <p:nvPr/>
        </p:nvSpPr>
        <p:spPr>
          <a:xfrm>
            <a:off x="73274" y="5661248"/>
            <a:ext cx="896322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a" altLang="ko-KR" sz="2400">
                <a:solidFill>
                  <a:schemeClr val="tx1">
                    <a:lumMod val="65000"/>
                    <a:lumOff val="35000"/>
                  </a:schemeClr>
                </a:solidFill>
              </a:rPr>
              <a:t>ਪਹਿਲਾਂ-ਪਹਿਲਾਂ, ਸ਼ਾਊਲ ਨੇ ਵਫ਼ਾਦਾਰੀ ਨਾਲ ਪਰਮੇਸ਼ੁਰ ਦੀ ਇੱਛਾ ਨੂੰ ਮੰਨ ਕੇ ਇਸਰਾਏਲੀਆਂ ਦੀ ਚੰਗੀ ਅਗਵਾਈ ਕੀਤੀ। ਹਾਲਾਂਕਿ, ਉਹ ਇੱਕ ਬੁਰਾ ਰਾਜਾ ਬਣ ਗਿਆ ਜਿਸ ਨੇ ਆਪਣੇ ਹੰਕਾਰ ਅਤੇ ਘਮੰਡ ਕਾਰਨ ਪਰਮੇਸ਼ੁਰ ਦੀ ਇੱਛਾ ਨੂੰ ਧੋਖਾ ਦਿੱਤਾ।</a:t>
            </a:r>
            <a:endParaRPr xmlns:a="http://schemas.openxmlformats.org/drawingml/2006/main" lang="ko-KR" altLang="en-US" sz="2400">
              <a:solidFill>
                <a:schemeClr val="tx1">
                  <a:lumMod val="65000"/>
                  <a:lumOff val="35000"/>
                </a:schemeClr>
              </a:solidFill>
            </a:endParaRPr>
          </a:p>
        </p:txBody>
      </p:sp>
    </p:spTree>
    <p:extLst>
      <p:ext uri="{BB962C8B-B14F-4D97-AF65-F5344CB8AC3E}">
        <p14:creationId xmlns:p14="http://schemas.microsoft.com/office/powerpoint/2010/main" val="1177631123"/>
      </p:ext>
    </p:extLst>
  </p:cSld>
  <p:clrMapOvr>
    <a:masterClrMapping/>
  </p:clrMapOvr>
  <p:transition/>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45204" y="196529"/>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pa" altLang="ko-KR" sz="4000">
                <a:solidFill>
                  <a:srgbClr val="FF0000"/>
                </a:solidFill>
              </a:rPr>
              <a:t>ਅੱਜ ਦਾ ਪਾਠ</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62911" y="68074"/>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763688"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484784"/>
            <a:ext cx="8208912" cy="452431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pa" altLang="ko-KR" sz="3600">
                <a:solidFill>
                  <a:schemeClr val="tx1">
                    <a:lumMod val="65000"/>
                    <a:lumOff val="35000"/>
                  </a:schemeClr>
                </a:solidFill>
              </a:rPr>
              <a:t>ਪਹਿਲਾਂ ਸ਼ਾਊਲ ਨਿਮਰ ਸੀ।</a:t>
            </a:r>
          </a:p>
          <a:p>
            <a:pPr xmlns:a="http://schemas.openxmlformats.org/drawingml/2006/main" algn="ctr"/>
            <a:r xmlns:a="http://schemas.openxmlformats.org/drawingml/2006/main">
              <a:rPr lang="pa" altLang="ko-KR" sz="3600">
                <a:solidFill>
                  <a:schemeClr val="tx1">
                    <a:lumMod val="65000"/>
                    <a:lumOff val="35000"/>
                  </a:schemeClr>
                </a:solidFill>
              </a:rPr>
              <a:t>ਹਾਲਾਂਕਿ, ਉਹ ਰਾਜਾ ਬਣਨ ਤੋਂ ਬਾਅਦ,</a:t>
            </a:r>
          </a:p>
          <a:p>
            <a:pPr xmlns:a="http://schemas.openxmlformats.org/drawingml/2006/main" algn="ctr"/>
            <a:r xmlns:a="http://schemas.openxmlformats.org/drawingml/2006/main">
              <a:rPr lang="pa" altLang="ko-KR" sz="3600">
                <a:solidFill>
                  <a:schemeClr val="tx1">
                    <a:lumMod val="65000"/>
                    <a:lumOff val="35000"/>
                  </a:schemeClr>
                </a:solidFill>
              </a:rPr>
              <a:t>ਉਸ ਨੇ ਪਰਮੇਸ਼ੁਰ ਦੀ ਮਰਜ਼ੀ ਨੂੰ ਹੋਰ ਨਹੀਂ ਮੰਨਿਆ।</a:t>
            </a:r>
          </a:p>
          <a:p>
            <a:pPr xmlns:a="http://schemas.openxmlformats.org/drawingml/2006/main" algn="ctr"/>
            <a:r xmlns:a="http://schemas.openxmlformats.org/drawingml/2006/main">
              <a:rPr lang="pa" altLang="ko-KR" sz="3600">
                <a:solidFill>
                  <a:schemeClr val="tx1">
                    <a:lumMod val="65000"/>
                    <a:lumOff val="35000"/>
                  </a:schemeClr>
                </a:solidFill>
              </a:rPr>
              <a:t>ਉਹ ਹੰਕਾਰੀ ਅਤੇ ਲਾਲਚੀ ਹੋ ਗਿਆ।</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pa" altLang="ko-KR" sz="3600">
                <a:solidFill>
                  <a:schemeClr val="tx1">
                    <a:lumMod val="65000"/>
                    <a:lumOff val="35000"/>
                  </a:schemeClr>
                </a:solidFill>
              </a:rPr>
              <a:t>ਜਦੋਂ ਤੁਹਾਡਾ ਪਿਤਾ ਪ੍ਰਮਾਤਮਾ ਤੁਹਾਨੂੰ ਉੱਚਾ ਕਰਦਾ ਹੈ ਤਾਂ ਤੁਹਾਨੂੰ ਨਿਰੰਤਰ ਨਿਮਰ ਬਣਨਾ ਪੈਂਦਾ ਹੈ।</a:t>
            </a:r>
          </a:p>
          <a:p>
            <a:pPr algn="ctr"/>
            <a:endParaRPr lang="en-US" altLang="ko-KR" sz="3600">
              <a:solidFill>
                <a:schemeClr val="tx1">
                  <a:lumMod val="65000"/>
                  <a:lumOff val="35000"/>
                </a:schemeClr>
              </a:solidFill>
            </a:endParaRPr>
          </a:p>
        </p:txBody>
      </p:sp>
    </p:spTree>
    <p:extLst>
      <p:ext uri="{BB962C8B-B14F-4D97-AF65-F5344CB8AC3E}">
        <p14:creationId xmlns:p14="http://schemas.microsoft.com/office/powerpoint/2010/main" val="716395422"/>
      </p:ext>
    </p:extLst>
  </p:cSld>
  <p:clrMapOvr>
    <a:masterClrMapping/>
  </p:clrMapOvr>
  <p:transition/>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473196" y="198428"/>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pa" altLang="ko-KR" sz="3200"/>
              <a:t>ਰੱਬ?</a:t>
            </a:r>
            <a:r xmlns:a="http://schemas.openxmlformats.org/drawingml/2006/main">
              <a:rPr lang="pa"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a" altLang="ko-KR" sz="3600">
                <a:solidFill>
                  <a:srgbClr val="C00000"/>
                </a:solidFill>
              </a:rPr>
              <a:t>ਵਾਹਿਗੁਰੂ..</a:t>
            </a:r>
            <a:endParaRPr xmlns:a="http://schemas.openxmlformats.org/drawingml/2006/main" lang="ko-KR" altLang="en-US" sz="3600">
              <a:solidFill>
                <a:srgbClr val="C00000"/>
              </a:solidFill>
            </a:endParaRPr>
          </a:p>
        </p:txBody>
      </p:sp>
      <p:sp>
        <p:nvSpPr>
          <p:cNvPr id="14" name="TextBox 13"/>
          <p:cNvSpPr txBox="1"/>
          <p:nvPr/>
        </p:nvSpPr>
        <p:spPr>
          <a:xfrm>
            <a:off x="395536" y="2683077"/>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a" altLang="ko-KR" sz="3600">
                <a:solidFill>
                  <a:schemeClr val="tx1">
                    <a:lumMod val="65000"/>
                    <a:lumOff val="35000"/>
                  </a:schemeClr>
                </a:solidFill>
              </a:rPr>
              <a:t>ਪਰਮੇਸ਼ੁਰ ਨਿਮਾਣਿਆਂ ਨੂੰ ਪਿਆਰ ਕਰਦਾ ਹੈ,</a:t>
            </a:r>
          </a:p>
          <a:p>
            <a:r xmlns:a="http://schemas.openxmlformats.org/drawingml/2006/main">
              <a:rPr lang="pa" altLang="ko-KR" sz="3600">
                <a:solidFill>
                  <a:schemeClr val="tx1">
                    <a:lumMod val="65000"/>
                    <a:lumOff val="35000"/>
                  </a:schemeClr>
                </a:solidFill>
              </a:rPr>
              <a:t>ਪਰ ਹੰਕਾਰ ਨੂੰ ਰੱਦ ਕਰਦਾ ਹੈ।</a:t>
            </a:r>
          </a:p>
        </p:txBody>
      </p:sp>
    </p:spTree>
    <p:extLst>
      <p:ext uri="{BB962C8B-B14F-4D97-AF65-F5344CB8AC3E}">
        <p14:creationId xmlns:p14="http://schemas.microsoft.com/office/powerpoint/2010/main" val="2097935791"/>
      </p:ext>
    </p:extLst>
  </p:cSld>
  <p:clrMapOvr>
    <a:masterClrMapping/>
  </p:clrMapOvr>
  <p:transition/>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pa" altLang="ko-KR" sz="4000">
                <a:solidFill>
                  <a:srgbClr val="FF0000"/>
                </a:solidFill>
              </a:rPr>
              <a:t>ਅੱਜ ਦੀ ਕਵਿਜ਼</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53167" y="67625"/>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86036" y="6414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a" altLang="ko-KR" sz="3600">
                <a:solidFill>
                  <a:schemeClr val="tx1">
                    <a:lumMod val="65000"/>
                    <a:lumOff val="35000"/>
                  </a:schemeClr>
                </a:solidFill>
              </a:rPr>
              <a:t>ਇਸਰਾਏਲੀਆਂ ਨੇ ਸਮੂਏਲ ਨੂੰ ਕੀ ਪੁੱਛਿਆ?</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a" altLang="en-US" sz="2800">
                <a:solidFill>
                  <a:schemeClr val="tx1">
                    <a:lumMod val="65000"/>
                    <a:lumOff val="35000"/>
                  </a:schemeClr>
                </a:solidFill>
              </a:rPr>
              <a:t>① </a:t>
            </a:r>
            <a:r xmlns:a="http://schemas.openxmlformats.org/drawingml/2006/main">
              <a:rPr lang="pa" altLang="ko-KR" sz="2800">
                <a:solidFill>
                  <a:schemeClr val="tx1">
                    <a:lumMod val="65000"/>
                    <a:lumOff val="35000"/>
                  </a:schemeClr>
                </a:solidFill>
              </a:rPr>
              <a:t>ਭੋਜਨ</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59532" y="3501366"/>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a" altLang="en-US" sz="2800">
                <a:solidFill>
                  <a:schemeClr val="tx1">
                    <a:lumMod val="65000"/>
                    <a:lumOff val="35000"/>
                  </a:schemeClr>
                </a:solidFill>
              </a:rPr>
              <a:t>② </a:t>
            </a:r>
            <a:r xmlns:a="http://schemas.openxmlformats.org/drawingml/2006/main">
              <a:rPr lang="pa" altLang="ko-KR" sz="2800">
                <a:solidFill>
                  <a:schemeClr val="tx1">
                    <a:lumMod val="65000"/>
                    <a:lumOff val="35000"/>
                  </a:schemeClr>
                </a:solidFill>
              </a:rPr>
              <a:t>ਰਾਜਾ</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a" altLang="en-US" sz="2800">
                <a:solidFill>
                  <a:schemeClr val="tx1">
                    <a:lumMod val="65000"/>
                    <a:lumOff val="35000"/>
                  </a:schemeClr>
                </a:solidFill>
              </a:rPr>
              <a:t>③ </a:t>
            </a:r>
            <a:r xmlns:a="http://schemas.openxmlformats.org/drawingml/2006/main">
              <a:rPr lang="pa" altLang="ko-KR" sz="2800">
                <a:solidFill>
                  <a:schemeClr val="tx1">
                    <a:lumMod val="65000"/>
                    <a:lumOff val="35000"/>
                  </a:schemeClr>
                </a:solidFill>
              </a:rPr>
              <a:t>ਪਰਮੇਸ਼ੁਰ ਦਾ ਬਚਨ</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7982" y="5148780"/>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a" altLang="en-US" sz="2800">
                <a:solidFill>
                  <a:schemeClr val="tx1">
                    <a:lumMod val="65000"/>
                    <a:lumOff val="35000"/>
                  </a:schemeClr>
                </a:solidFill>
              </a:rPr>
              <a:t>④ </a:t>
            </a:r>
            <a:r xmlns:a="http://schemas.openxmlformats.org/drawingml/2006/main">
              <a:rPr lang="pa" altLang="ko-KR" sz="2800">
                <a:solidFill>
                  <a:schemeClr val="tx1">
                    <a:lumMod val="65000"/>
                    <a:lumOff val="35000"/>
                  </a:schemeClr>
                </a:solidFill>
              </a:rPr>
              <a:t>ਘਰ</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66935" y="3502681"/>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a" altLang="en-US" sz="2800">
                <a:solidFill>
                  <a:srgbClr val="FF0000"/>
                </a:solidFill>
              </a:rPr>
              <a:t>② </a:t>
            </a:r>
            <a:r xmlns:a="http://schemas.openxmlformats.org/drawingml/2006/main">
              <a:rPr lang="pa" altLang="ko-KR" sz="2800">
                <a:solidFill>
                  <a:srgbClr val="FF0000"/>
                </a:solidFill>
              </a:rPr>
              <a:t>ਰਾਜਾ</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310135342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pa" altLang="ko-KR" sz="4000">
                <a:solidFill>
                  <a:srgbClr val="FF0000"/>
                </a:solidFill>
              </a:rPr>
              <a:t>ਅੱਜ ਦਾ ਸ਼ਬਦ</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48135" y="4958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8269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308324"/>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a" altLang="ko-KR" sz="3600">
                <a:solidFill>
                  <a:schemeClr val="tx1">
                    <a:lumMod val="65000"/>
                    <a:lumOff val="35000"/>
                  </a:schemeClr>
                </a:solidFill>
              </a:rPr>
              <a:t>ਯਹੋਵਾਹ ਨੇ ਉੱਤਰ ਦਿੱਤਾ, "ਉਨ੍ਹਾਂ ਦੀ ਗੱਲ ਸੁਣੋ ਅਤੇ ਉਨ੍ਹਾਂ ਨੂੰ ਇੱਕ ਰਾਜਾ ਦੇ ਦਿਓ।" ਤਦ ਸਮੂਏਲ ਨੇ ਇਸਰਾਏਲ ਦੇ ਮਨੁੱਖਾਂ ਨੂੰ ਆਖਿਆ, "ਹਰ ਕੋਈ ਆਪੋ-ਆਪਣੇ ਨਗਰ ਨੂੰ ਮੁੜ ਜਾਵੇ।"</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pa" altLang="ko-KR" sz="2800">
                <a:solidFill>
                  <a:schemeClr val="tx1">
                    <a:lumMod val="65000"/>
                    <a:lumOff val="35000"/>
                  </a:schemeClr>
                </a:solidFill>
              </a:rPr>
              <a:t>1 ਸਮੂਏਲ</a:t>
            </a:r>
            <a:r xmlns:a="http://schemas.openxmlformats.org/drawingml/2006/main">
              <a:rPr lang="pa" altLang="en-US" sz="2800">
                <a:solidFill>
                  <a:schemeClr val="tx1">
                    <a:lumMod val="65000"/>
                    <a:lumOff val="35000"/>
                  </a:schemeClr>
                </a:solidFill>
              </a:rPr>
              <a:t> </a:t>
            </a:r>
            <a:r xmlns:a="http://schemas.openxmlformats.org/drawingml/2006/main">
              <a:rPr lang="pa" altLang="ko-KR" sz="2800">
                <a:solidFill>
                  <a:schemeClr val="tx1">
                    <a:lumMod val="65000"/>
                    <a:lumOff val="35000"/>
                  </a:schemeClr>
                </a:solidFill>
              </a:rPr>
              <a:t>8:22</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9745445"/>
      </p:ext>
    </p:extLst>
  </p:cSld>
  <p:clrMapOvr>
    <a:masterClrMapping/>
  </p:clrMapOvr>
  <p:transition/>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a" altLang="ko-KR" b="1">
                <a:solidFill>
                  <a:schemeClr val="tx1">
                    <a:lumMod val="50000"/>
                    <a:lumOff val="50000"/>
                  </a:schemeClr>
                </a:solidFill>
              </a:rPr>
              <a:t>ਨੰ.</a:t>
            </a:r>
            <a:r xmlns:a="http://schemas.openxmlformats.org/drawingml/2006/main">
              <a:rPr lang="pa" altLang="en-US" b="1">
                <a:solidFill>
                  <a:schemeClr val="tx1">
                    <a:lumMod val="50000"/>
                    <a:lumOff val="50000"/>
                  </a:schemeClr>
                </a:solidFill>
              </a:rPr>
              <a:t> </a:t>
            </a:r>
            <a:r xmlns:a="http://schemas.openxmlformats.org/drawingml/2006/main">
              <a:rPr lang="pa" altLang="ko-KR" b="1">
                <a:solidFill>
                  <a:schemeClr val="tx1">
                    <a:lumMod val="50000"/>
                    <a:lumOff val="50000"/>
                  </a:schemeClr>
                </a:solidFill>
              </a:rPr>
              <a:t>30 ਪਰਮੇਸ਼ੁਰ ਦਾ ਬਚਨ</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3931114" cy="255454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pa" altLang="ko-KR" sz="4000"/>
              <a:t>ਨੌਜਵਾਨ ਲੜਕਾ, ਡੇਵਿਡ ਜਿਸ ਨੇ ਗੋਲਿਅਥ ਨੂੰ ਮਾਰਿਆ</a:t>
            </a:r>
            <a:r xmlns:a="http://schemas.openxmlformats.org/drawingml/2006/main">
              <a:rPr lang="pa" altLang="en-US" sz="4000"/>
              <a:t> </a:t>
            </a:r>
            <a:endParaRPr xmlns:a="http://schemas.openxmlformats.org/drawingml/2006/main" lang="en-US" altLang="ko-KR" sz="4000"/>
          </a:p>
          <a:p>
            <a:pPr algn="ctr"/>
            <a:endParaRPr lang="ko-KR" altLang="en-US"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pic>
        <p:nvPicPr>
          <p:cNvPr id="3" name="그림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68110" y="1201791"/>
            <a:ext cx="5075890" cy="4967048"/>
          </a:xfrm>
          <a:prstGeom prst="rect">
            <a:avLst/>
          </a:prstGeom>
        </p:spPr>
      </p:pic>
    </p:spTree>
    <p:extLst>
      <p:ext uri="{BB962C8B-B14F-4D97-AF65-F5344CB8AC3E}">
        <p14:creationId xmlns:p14="http://schemas.microsoft.com/office/powerpoint/2010/main" val="187032214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7" y="187389"/>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pa" altLang="ko-KR" sz="4000">
                <a:solidFill>
                  <a:srgbClr val="FF0000"/>
                </a:solidFill>
              </a:rPr>
              <a:t>ਅੱਜ ਦਾ ਸ਼ਬਦ</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43399" y="3805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38050" y="70578"/>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397031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a" altLang="ko-KR" sz="3600">
                <a:solidFill>
                  <a:schemeClr val="tx1">
                    <a:lumMod val="65000"/>
                    <a:lumOff val="35000"/>
                  </a:schemeClr>
                </a:solidFill>
              </a:rPr>
              <a:t>ਦਾਊਦ ਨੇ ਫ਼ਲਿਸਤੀ ਨੂੰ ਆਖਿਆ, “ਤੂੰ ਤਲਵਾਰ, ਬਰਛੀ ਅਤੇ ਬਰਛੀ ਲੈ ਕੇ ਮੇਰੇ ਵਿਰੁੱਧ ਆਉਂਦਾ ਹੈਂ, ਪਰ ਮੈਂ ਯਹੋਵਾਹ ਸਰਬ ਸ਼ਕਤੀਮਾਨ, ਇਸਰਾਏਲ ਦੀਆਂ ਫ਼ੌਜਾਂ ਦੇ ਪਰਮੇਸ਼ੁਰ ਦੇ ਨਾਮ ਉੱਤੇ, ਜਿਸ ਨੂੰ ਤੂੰ ਨਿੰਦਿਆ ਹੈ, ਤੇਰੇ ਵਿਰੁੱਧ ਆਇਆ ਹਾਂ।</a:t>
            </a:r>
          </a:p>
          <a:p>
            <a:endParaRPr lang="ko-KR" altLang="en-US" sz="3600">
              <a:solidFill>
                <a:schemeClr val="tx1">
                  <a:lumMod val="65000"/>
                  <a:lumOff val="35000"/>
                </a:schemeClr>
              </a:solidFill>
            </a:endParaRPr>
          </a:p>
        </p:txBody>
      </p:sp>
      <p:sp>
        <p:nvSpPr>
          <p:cNvPr id="24" name="TextBox 23"/>
          <p:cNvSpPr txBox="1"/>
          <p:nvPr/>
        </p:nvSpPr>
        <p:spPr>
          <a:xfrm>
            <a:off x="4897810" y="5291922"/>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pa" altLang="ko-KR" sz="2800">
                <a:solidFill>
                  <a:schemeClr val="tx1">
                    <a:lumMod val="65000"/>
                    <a:lumOff val="35000"/>
                  </a:schemeClr>
                </a:solidFill>
              </a:rPr>
              <a:t>1 ਸਮੂਏਲ</a:t>
            </a:r>
            <a:r xmlns:a="http://schemas.openxmlformats.org/drawingml/2006/main">
              <a:rPr lang="pa" altLang="en-US" sz="2800">
                <a:solidFill>
                  <a:schemeClr val="tx1">
                    <a:lumMod val="65000"/>
                    <a:lumOff val="35000"/>
                  </a:schemeClr>
                </a:solidFill>
              </a:rPr>
              <a:t> </a:t>
            </a:r>
            <a:r xmlns:a="http://schemas.openxmlformats.org/drawingml/2006/main">
              <a:rPr lang="pa" altLang="ko-KR" sz="2800">
                <a:solidFill>
                  <a:schemeClr val="tx1">
                    <a:lumMod val="65000"/>
                    <a:lumOff val="35000"/>
                  </a:schemeClr>
                </a:solidFill>
              </a:rPr>
              <a:t>17:45</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055172561"/>
      </p:ext>
    </p:extLst>
  </p:cSld>
  <p:clrMapOvr>
    <a:masterClrMapping/>
  </p:clrMapOvr>
  <p:transition/>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861774"/>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a" altLang="ko-KR" sz="2500">
                <a:solidFill>
                  <a:schemeClr val="tx1">
                    <a:lumMod val="65000"/>
                    <a:lumOff val="35000"/>
                  </a:schemeClr>
                </a:solidFill>
              </a:rPr>
              <a:t>ਫ਼ਲਿਸਤੀ ਕੈਂਪ ਵਿੱਚ ਗੋਲਿਅਥ ਨਾਂ ਦਾ ਇੱਕ ਵੱਡਾ ਸਿਪਾਹੀ ਸੀ। ਉਸਨੇ ਲੜਾਈ ਸ਼ੁਰੂ ਕਰਕੇ ਰੱਬ ਦੇ ਨਾਮ ਦਾ ਅਪਮਾਨ ਕੀਤਾ।</a:t>
            </a:r>
            <a:endParaRPr xmlns:a="http://schemas.openxmlformats.org/drawingml/2006/main" lang="ko-KR" altLang="en-US" sz="25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4796" y="-1531"/>
            <a:ext cx="8299301" cy="5878803"/>
          </a:xfrm>
          <a:prstGeom prst="rect">
            <a:avLst/>
          </a:prstGeom>
        </p:spPr>
      </p:pic>
    </p:spTree>
    <p:extLst>
      <p:ext uri="{BB962C8B-B14F-4D97-AF65-F5344CB8AC3E}">
        <p14:creationId xmlns:p14="http://schemas.microsoft.com/office/powerpoint/2010/main" val="543983819"/>
      </p:ext>
    </p:extLst>
  </p:cSld>
  <p:clrMapOvr>
    <a:masterClrMapping/>
  </p:clrMapOvr>
  <p:transition/>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657671"/>
            <a:ext cx="896322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a" altLang="ko-KR" sz="2400">
                <a:solidFill>
                  <a:schemeClr val="tx1">
                    <a:lumMod val="65000"/>
                    <a:lumOff val="35000"/>
                  </a:schemeClr>
                </a:solidFill>
              </a:rPr>
              <a:t>ਉਸ ਨੂੰ ਡਰਾਉਣ ਕਾਰਨ ਕਿਸੇ ਨੇ ਉਸ ਨਾਲ ਲੜਨ ਦੀ ਹਿੰਮਤ ਨਹੀਂ ਕੀਤੀ।</a:t>
            </a:r>
          </a:p>
          <a:p>
            <a:r xmlns:a="http://schemas.openxmlformats.org/drawingml/2006/main">
              <a:rPr lang="pa" altLang="ko-KR" sz="2400">
                <a:solidFill>
                  <a:schemeClr val="tx1">
                    <a:lumMod val="65000"/>
                    <a:lumOff val="35000"/>
                  </a:schemeClr>
                </a:solidFill>
              </a:rPr>
              <a:t>ਉਸ ਸਮੇਂ, ਦਾਊਦ ਨਾਂ ਦਾ ਨੌਜਵਾਨ, ਰਾਜਾ ਸ਼ਾਊਲ ਨੂੰ ਕਿਹਾ, "ਮੈਂ ਜਾ ਕੇ ਉਸ ਨਾਲ ਲੜਾਂਗਾ।"</a:t>
            </a: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1560" y="0"/>
            <a:ext cx="8316416" cy="5517232"/>
          </a:xfrm>
          <a:prstGeom prst="rect">
            <a:avLst/>
          </a:prstGeom>
        </p:spPr>
      </p:pic>
    </p:spTree>
    <p:extLst>
      <p:ext uri="{BB962C8B-B14F-4D97-AF65-F5344CB8AC3E}">
        <p14:creationId xmlns:p14="http://schemas.microsoft.com/office/powerpoint/2010/main" val="4018256506"/>
      </p:ext>
    </p:extLst>
  </p:cSld>
  <p:clrMapOvr>
    <a:masterClrMapping/>
  </p:clrMapOvr>
  <p:transition/>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a" altLang="ko-KR" sz="2800">
                <a:solidFill>
                  <a:schemeClr val="tx1">
                    <a:lumMod val="65000"/>
                    <a:lumOff val="35000"/>
                  </a:schemeClr>
                </a:solidFill>
              </a:rPr>
              <a:t>'ਜੇ ਰੱਬ ਮੇਰੇ ਨਾਲ ਹੋਵੇ ਤਾਂ ਮੈਂ ਉਸਨੂੰ ਹਰਾ ਸਕਦਾ ਹਾਂ।'</a:t>
            </a:r>
          </a:p>
          <a:p>
            <a:r xmlns:a="http://schemas.openxmlformats.org/drawingml/2006/main">
              <a:rPr lang="pa" altLang="ko-KR" sz="2800">
                <a:solidFill>
                  <a:schemeClr val="tx1">
                    <a:lumMod val="65000"/>
                    <a:lumOff val="35000"/>
                  </a:schemeClr>
                </a:solidFill>
              </a:rPr>
              <a:t>ਡੇਵਿਡ ਨੇ ਗੋਲਿਅਥ ਦੇ ਕੋਲ ਪੰਜ ਪੱਥਰਾਂ ਨਾਲ ਪਹੁੰਚ ਕੀਤੀ।</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0957" y="116632"/>
            <a:ext cx="7939268" cy="5760640"/>
          </a:xfrm>
          <a:prstGeom prst="rect">
            <a:avLst/>
          </a:prstGeom>
        </p:spPr>
      </p:pic>
    </p:spTree>
    <p:extLst>
      <p:ext uri="{BB962C8B-B14F-4D97-AF65-F5344CB8AC3E}">
        <p14:creationId xmlns:p14="http://schemas.microsoft.com/office/powerpoint/2010/main" val="4134732043"/>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8211639" cy="5805264"/>
          </a:xfrm>
          <a:prstGeom prst="rect">
            <a:avLst/>
          </a:prstGeom>
        </p:spPr>
      </p:pic>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a" altLang="ko-KR" sz="2800">
                <a:solidFill>
                  <a:schemeClr val="tx1">
                    <a:lumMod val="65000"/>
                    <a:lumOff val="35000"/>
                  </a:schemeClr>
                </a:solidFill>
              </a:rPr>
              <a:t>ਮੂਸਾ ਨੇ ਪਰਮੇਸ਼ੁਰ ਨੂੰ ਪ੍ਰਾਰਥਨਾ ਕੀਤੀ। “ਪ੍ਰਭੂ, ਕਿਰਪਾ ਕਰਕੇ ਮੈਨੂੰ ਦੱਸੋ ਕਿ ਤੁਸੀਂ ਹੁਣ ਤੋਂ ਕੀ ਕਰੋਗੇ।”</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146147376"/>
      </p:ext>
    </p:extLst>
  </p:cSld>
  <p:clrMapOvr>
    <a:masterClrMapping/>
  </p:clrMapOvr>
  <p:transition/>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4683" y="5805264"/>
            <a:ext cx="9054634" cy="861774"/>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a" altLang="ko-KR" sz="2500">
                <a:solidFill>
                  <a:schemeClr val="tx1">
                    <a:lumMod val="65000"/>
                    <a:lumOff val="35000"/>
                  </a:schemeClr>
                </a:solidFill>
              </a:rPr>
              <a:t>ਦਾਊਦ ਨੇ ਗੋਲਿਅਥ ਨੂੰ ਕਿਹਾ ਜੋ ਤਲਵਾਰ ਅਤੇ ਬਰਛੇ ਨਾਲ ਉਸਦੇ ਵਿਰੁੱਧ ਆਇਆ ਸੀ। "ਮੈਂ ਯਹੋਵਾਹ ਪਰਮੇਸ਼ੁਰ ਦੇ ਨਾਮ ਤੇ ਤੁਹਾਡੇ ਵਿਰੁੱਧ ਲੜਦਾ ਹਾਂ!"</a:t>
            </a:r>
            <a:endParaRPr xmlns:a="http://schemas.openxmlformats.org/drawingml/2006/main" lang="ko-KR" altLang="en-US" sz="2500">
              <a:solidFill>
                <a:schemeClr val="tx1">
                  <a:lumMod val="65000"/>
                  <a:lumOff val="35000"/>
                </a:schemeClr>
              </a:solidFill>
            </a:endParaRPr>
          </a:p>
        </p:txBody>
      </p:sp>
      <p:pic>
        <p:nvPicPr>
          <p:cNvPr id="3" name="그림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3568" y="190962"/>
            <a:ext cx="7956376" cy="5428243"/>
          </a:xfrm>
          <a:prstGeom prst="rect">
            <a:avLst/>
          </a:prstGeom>
        </p:spPr>
      </p:pic>
    </p:spTree>
    <p:extLst>
      <p:ext uri="{BB962C8B-B14F-4D97-AF65-F5344CB8AC3E}">
        <p14:creationId xmlns:p14="http://schemas.microsoft.com/office/powerpoint/2010/main" val="3785255554"/>
      </p:ext>
    </p:extLst>
  </p:cSld>
  <p:clrMapOvr>
    <a:masterClrMapping/>
  </p:clrMapOvr>
  <p:transition/>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89255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a" altLang="ko-KR" sz="2600">
                <a:solidFill>
                  <a:schemeClr val="tx1">
                    <a:lumMod val="65000"/>
                    <a:lumOff val="35000"/>
                  </a:schemeClr>
                </a:solidFill>
              </a:rPr>
              <a:t>ਡੇਵਿਡ ਨੇ ਇੱਕ ਪੱਥਰ ਸੁੱਟਿਆ ਅਤੇ ਗੋਲਿਅਥ ਦੇ ਮੱਥੇ ਉੱਤੇ ਮਾਰਿਆ।</a:t>
            </a:r>
          </a:p>
          <a:p>
            <a:r xmlns:a="http://schemas.openxmlformats.org/drawingml/2006/main">
              <a:rPr lang="pa" altLang="ko-KR" sz="2600">
                <a:solidFill>
                  <a:schemeClr val="tx1">
                    <a:lumMod val="65000"/>
                    <a:lumOff val="35000"/>
                  </a:schemeClr>
                </a:solidFill>
              </a:rPr>
              <a:t>ਦਾਊਦ ਨੇ ਪਰਮੇਸ਼ੁਰ ਦੀ ਮਦਦ ਨਾਲ ਇਸ ਲੜਾਈ ਵਿਚ ਜਿੱਤ ਪ੍ਰਾਪਤ ਕੀਤੀ।</a:t>
            </a:r>
            <a:endParaRPr xmlns:a="http://schemas.openxmlformats.org/drawingml/2006/main" lang="ko-KR" altLang="en-US" sz="26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34" y="0"/>
            <a:ext cx="9144000" cy="5805264"/>
          </a:xfrm>
          <a:prstGeom prst="rect">
            <a:avLst/>
          </a:prstGeom>
        </p:spPr>
      </p:pic>
    </p:spTree>
    <p:extLst>
      <p:ext uri="{BB962C8B-B14F-4D97-AF65-F5344CB8AC3E}">
        <p14:creationId xmlns:p14="http://schemas.microsoft.com/office/powerpoint/2010/main" val="691559526"/>
      </p:ext>
    </p:extLst>
  </p:cSld>
  <p:clrMapOvr>
    <a:masterClrMapping/>
  </p:clrMapOvr>
  <p:transition/>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pa" altLang="ko-KR" sz="4000">
                <a:solidFill>
                  <a:srgbClr val="FF0000"/>
                </a:solidFill>
              </a:rPr>
              <a:t>ਅੱਜ ਦਾ ਸਬਕ</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40313" y="109028"/>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92245" y="97120"/>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268760"/>
            <a:ext cx="8208912" cy="501675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pa" altLang="ko-KR" sz="3200">
                <a:solidFill>
                  <a:schemeClr val="tx1">
                    <a:lumMod val="65000"/>
                    <a:lumOff val="35000"/>
                  </a:schemeClr>
                </a:solidFill>
              </a:rPr>
              <a:t>ਇਸਰਾਏਲ ਦੇ ਸਿਪਾਹੀ ਡਰ ਗਏ</a:t>
            </a:r>
            <a:r xmlns:a="http://schemas.openxmlformats.org/drawingml/2006/main">
              <a:rPr lang="pa" altLang="en-US" sz="3200">
                <a:solidFill>
                  <a:schemeClr val="tx1">
                    <a:lumMod val="65000"/>
                    <a:lumOff val="35000"/>
                  </a:schemeClr>
                </a:solidFill>
              </a:rPr>
              <a:t> </a:t>
            </a:r>
            <a:r xmlns:a="http://schemas.openxmlformats.org/drawingml/2006/main">
              <a:rPr lang="pa" altLang="ko-KR" sz="3200">
                <a:solidFill>
                  <a:schemeClr val="tx1">
                    <a:lumMod val="65000"/>
                    <a:lumOff val="35000"/>
                  </a:schemeClr>
                </a:solidFill>
              </a:rPr>
              <a:t>ਵਿਸ਼ਾਲ ਗੋਲਿਅਥ ਦਾ. ਉਹ ਉਸ ਤੋਂ ਡਰਦੇ ਸਨ।</a:t>
            </a:r>
          </a:p>
          <a:p>
            <a:pPr xmlns:a="http://schemas.openxmlformats.org/drawingml/2006/main" algn="ctr"/>
            <a:r xmlns:a="http://schemas.openxmlformats.org/drawingml/2006/main">
              <a:rPr lang="pa" altLang="ko-KR" sz="3200">
                <a:solidFill>
                  <a:schemeClr val="tx1">
                    <a:lumMod val="65000"/>
                    <a:lumOff val="35000"/>
                  </a:schemeClr>
                </a:solidFill>
              </a:rPr>
              <a:t>ਹਾਲਾਂਕਿ, ਡੇਵਿਡ, ਜੋ ਕਿ ਪਰਮੇਸ਼ੁਰ ਦੀ ਸੁਰੱਖਿਆ ਵਿੱਚ ਵਿਸ਼ਵਾਸ ਕਰਦਾ ਸੀ, ਨੇ ਉਸ ਦੇ ਵਿਰੁੱਧ ਬਹਾਦਰੀ ਨਾਲ ਲੜਿਆ ਅਤੇ ਉਸਨੂੰ ਹਰਾਇਆ।</a:t>
            </a:r>
          </a:p>
          <a:p>
            <a:pPr xmlns:a="http://schemas.openxmlformats.org/drawingml/2006/main" algn="ctr"/>
            <a:r xmlns:a="http://schemas.openxmlformats.org/drawingml/2006/main">
              <a:rPr lang="pa" altLang="ko-KR" sz="3200">
                <a:solidFill>
                  <a:schemeClr val="tx1">
                    <a:lumMod val="65000"/>
                    <a:lumOff val="35000"/>
                  </a:schemeClr>
                </a:solidFill>
              </a:rPr>
              <a:t>ਸਾਨੂੰ ਵਿਸ਼ਵਾਸ ਕਰਨਾ ਚਾਹੀਦਾ ਹੈ ਕਿ ਪਰਮਾਤਮਾ ਹਮੇਸ਼ਾ ਸਾਡੀ ਰੱਖਿਆ ਕਰਦਾ ਹੈ। ਅਸੀਂ ਵਿਸ਼ਵਾਸ ਦੁਆਰਾ ਹਿੰਮਤ ਰੱਖ ਸਕਦੇ ਹਾਂ ਕਿ ਪ੍ਰਮਾਤਮਾ ਕਿਸੇ ਵੀ ਸਥਿਤੀ ਵਿੱਚ ਸਾਡੀ ਰੱਖਿਆ ਕਰੇਗਾ।</a:t>
            </a:r>
          </a:p>
          <a:p>
            <a:pPr xmlns:a="http://schemas.openxmlformats.org/drawingml/2006/main" algn="ctr"/>
            <a:r xmlns:a="http://schemas.openxmlformats.org/drawingml/2006/main">
              <a:rPr lang="pa" altLang="ko-KR" sz="3200">
                <a:solidFill>
                  <a:schemeClr val="tx1">
                    <a:lumMod val="65000"/>
                    <a:lumOff val="35000"/>
                  </a:schemeClr>
                </a:solidFill>
              </a:rPr>
              <a:t>ਹਿੰਮਤ ਜੋ ਪ੍ਰਮਾਤਮਾ ਵਿੱਚ ਵਿਸ਼ਵਾਸ ਤੋਂ ਹੈ, ਕਿਸੇ ਵੀ ਡਰ ਨੂੰ ਦੂਰ ਕਰ ਸਕਦੀ ਹੈ।</a:t>
            </a:r>
          </a:p>
        </p:txBody>
      </p:sp>
    </p:spTree>
    <p:extLst>
      <p:ext uri="{BB962C8B-B14F-4D97-AF65-F5344CB8AC3E}">
        <p14:creationId xmlns:p14="http://schemas.microsoft.com/office/powerpoint/2010/main" val="1323667482"/>
      </p:ext>
    </p:extLst>
  </p:cSld>
  <p:clrMapOvr>
    <a:masterClrMapping/>
  </p:clrMapOvr>
  <p:transition/>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31418" y="17389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pa" altLang="ko-KR" sz="3200"/>
              <a:t>ਰੱਬ?</a:t>
            </a:r>
            <a:r xmlns:a="http://schemas.openxmlformats.org/drawingml/2006/main">
              <a:rPr lang="pa"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20560" y="14224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8684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a" altLang="ko-KR" sz="3600">
                <a:solidFill>
                  <a:srgbClr val="C00000"/>
                </a:solidFill>
              </a:rPr>
              <a:t>ਵਾਹਿਗੁਰੂ..</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a" altLang="ko-KR" sz="3600">
                <a:solidFill>
                  <a:schemeClr val="tx1">
                    <a:lumMod val="65000"/>
                    <a:lumOff val="35000"/>
                  </a:schemeClr>
                </a:solidFill>
              </a:rPr>
              <a:t>ਪਰਮੇਸ਼ੁਰ ਉਨ੍ਹਾਂ ਨੂੰ ਜਿੱਤ ਦਿੰਦਾ ਹੈ ਜੋ ਉਸ ਲਈ ਲੜਦੇ ਹਨ।</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3880413288"/>
      </p:ext>
    </p:extLst>
  </p:cSld>
  <p:clrMapOvr>
    <a:masterClrMapping/>
  </p:clrMapOvr>
  <p:transition/>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09200" y="218022"/>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pa" altLang="ko-KR" sz="4000"/>
              <a:t>ਅੱਜ ਦੀ ਕਵਿਜ਼</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43331" y="6271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89806" y="108964"/>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a" altLang="ko-KR" sz="3600">
                <a:solidFill>
                  <a:schemeClr val="tx1">
                    <a:lumMod val="65000"/>
                    <a:lumOff val="35000"/>
                  </a:schemeClr>
                </a:solidFill>
              </a:rPr>
              <a:t>ਦਾਊਦ ਨੇ ਗੋਲਿਅਥ ਉੱਤੇ ਕੀ ਸੁੱਟਿਆ ਸੀ?</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a" altLang="en-US" sz="2800">
                <a:solidFill>
                  <a:schemeClr val="tx1">
                    <a:lumMod val="65000"/>
                    <a:lumOff val="35000"/>
                  </a:schemeClr>
                </a:solidFill>
              </a:rPr>
              <a:t>① </a:t>
            </a:r>
            <a:r xmlns:a="http://schemas.openxmlformats.org/drawingml/2006/main">
              <a:rPr lang="pa" altLang="ko-KR" sz="2800">
                <a:solidFill>
                  <a:schemeClr val="tx1">
                    <a:lumMod val="65000"/>
                    <a:lumOff val="35000"/>
                  </a:schemeClr>
                </a:solidFill>
              </a:rPr>
              <a:t>ਤਲਵਾਰ</a:t>
            </a: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a" altLang="en-US" sz="2800">
                <a:solidFill>
                  <a:schemeClr val="tx1">
                    <a:lumMod val="65000"/>
                    <a:lumOff val="35000"/>
                  </a:schemeClr>
                </a:solidFill>
              </a:rPr>
              <a:t>② </a:t>
            </a:r>
            <a:r xmlns:a="http://schemas.openxmlformats.org/drawingml/2006/main">
              <a:rPr lang="pa" altLang="ko-KR" sz="2800">
                <a:solidFill>
                  <a:schemeClr val="tx1">
                    <a:lumMod val="65000"/>
                    <a:lumOff val="35000"/>
                  </a:schemeClr>
                </a:solidFill>
              </a:rPr>
              <a:t>ਬਰਛੀ</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a" altLang="en-US" sz="2800">
                <a:solidFill>
                  <a:schemeClr val="tx1">
                    <a:lumMod val="65000"/>
                    <a:lumOff val="35000"/>
                  </a:schemeClr>
                </a:solidFill>
              </a:rPr>
              <a:t>③ </a:t>
            </a:r>
            <a:r xmlns:a="http://schemas.openxmlformats.org/drawingml/2006/main">
              <a:rPr lang="pa" altLang="ko-KR" sz="2800">
                <a:solidFill>
                  <a:schemeClr val="tx1">
                    <a:lumMod val="65000"/>
                    <a:lumOff val="35000"/>
                  </a:schemeClr>
                </a:solidFill>
              </a:rPr>
              <a:t>ਪੱਥਰ</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a" altLang="en-US" sz="2800">
                <a:solidFill>
                  <a:schemeClr val="tx1">
                    <a:lumMod val="65000"/>
                    <a:lumOff val="35000"/>
                  </a:schemeClr>
                </a:solidFill>
              </a:rPr>
              <a:t>④ </a:t>
            </a:r>
            <a:r xmlns:a="http://schemas.openxmlformats.org/drawingml/2006/main">
              <a:rPr lang="pa" altLang="ko-KR" sz="2800">
                <a:solidFill>
                  <a:schemeClr val="tx1">
                    <a:lumMod val="65000"/>
                    <a:lumOff val="35000"/>
                  </a:schemeClr>
                </a:solidFill>
              </a:rPr>
              <a:t>ਢਾਲ</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a" altLang="en-US" sz="2800">
                <a:solidFill>
                  <a:srgbClr val="FF0000"/>
                </a:solidFill>
              </a:rPr>
              <a:t>③ </a:t>
            </a:r>
            <a:r xmlns:a="http://schemas.openxmlformats.org/drawingml/2006/main">
              <a:rPr lang="pa" altLang="ko-KR" sz="2800">
                <a:solidFill>
                  <a:srgbClr val="FF0000"/>
                </a:solidFill>
              </a:rPr>
              <a:t>ਪੱਥਰ</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377250333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7" y="187389"/>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pa" altLang="ko-KR" sz="4000">
                <a:solidFill>
                  <a:srgbClr val="FF0000"/>
                </a:solidFill>
              </a:rPr>
              <a:t>ਅੱਜ ਦਾ ਸ਼ਬਦ</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43399" y="3805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38050" y="70578"/>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397031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a" altLang="ko-KR" sz="3600">
                <a:solidFill>
                  <a:schemeClr val="tx1">
                    <a:lumMod val="65000"/>
                    <a:lumOff val="35000"/>
                  </a:schemeClr>
                </a:solidFill>
              </a:rPr>
              <a:t>ਦਾਊਦ ਨੇ ਫ਼ਲਿਸਤੀ ਨੂੰ ਆਖਿਆ, “ਤੂੰ ਤਲਵਾਰ, ਬਰਛੀ ਅਤੇ ਬਰਛੀ ਲੈ ਕੇ ਮੇਰੇ ਵਿਰੁੱਧ ਆਉਂਦਾ ਹੈਂ, ਪਰ ਮੈਂ ਯਹੋਵਾਹ ਸਰਬ ਸ਼ਕਤੀਮਾਨ, ਇਸਰਾਏਲ ਦੀਆਂ ਫ਼ੌਜਾਂ ਦੇ ਪਰਮੇਸ਼ੁਰ ਦੇ ਨਾਮ ਉੱਤੇ, ਜਿਸ ਨੂੰ ਤੂੰ ਨਿੰਦਿਆ ਹੈ, ਤੇਰੇ ਵਿਰੁੱਧ ਆਇਆ ਹਾਂ।</a:t>
            </a:r>
          </a:p>
          <a:p>
            <a:endParaRPr lang="ko-KR" altLang="en-US" sz="3600">
              <a:solidFill>
                <a:schemeClr val="tx1">
                  <a:lumMod val="65000"/>
                  <a:lumOff val="35000"/>
                </a:schemeClr>
              </a:solidFill>
            </a:endParaRPr>
          </a:p>
        </p:txBody>
      </p:sp>
      <p:sp>
        <p:nvSpPr>
          <p:cNvPr id="24" name="TextBox 23"/>
          <p:cNvSpPr txBox="1"/>
          <p:nvPr/>
        </p:nvSpPr>
        <p:spPr>
          <a:xfrm>
            <a:off x="4897810" y="5291922"/>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pa" altLang="ko-KR" sz="2800">
                <a:solidFill>
                  <a:schemeClr val="tx1">
                    <a:lumMod val="65000"/>
                    <a:lumOff val="35000"/>
                  </a:schemeClr>
                </a:solidFill>
              </a:rPr>
              <a:t>1 ਸਮੂਏਲ</a:t>
            </a:r>
            <a:r xmlns:a="http://schemas.openxmlformats.org/drawingml/2006/main">
              <a:rPr lang="pa" altLang="en-US" sz="2800">
                <a:solidFill>
                  <a:schemeClr val="tx1">
                    <a:lumMod val="65000"/>
                    <a:lumOff val="35000"/>
                  </a:schemeClr>
                </a:solidFill>
              </a:rPr>
              <a:t> </a:t>
            </a:r>
            <a:r xmlns:a="http://schemas.openxmlformats.org/drawingml/2006/main">
              <a:rPr lang="pa" altLang="ko-KR" sz="2800">
                <a:solidFill>
                  <a:schemeClr val="tx1">
                    <a:lumMod val="65000"/>
                    <a:lumOff val="35000"/>
                  </a:schemeClr>
                </a:solidFill>
              </a:rPr>
              <a:t>17:45</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887102740"/>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0246" y="-14569"/>
            <a:ext cx="8232247" cy="5171761"/>
          </a:xfrm>
          <a:prstGeom prst="rect">
            <a:avLst/>
          </a:prstGeom>
        </p:spPr>
      </p:pic>
      <p:sp>
        <p:nvSpPr>
          <p:cNvPr id="4" name="TextBox 3"/>
          <p:cNvSpPr txBox="1"/>
          <p:nvPr/>
        </p:nvSpPr>
        <p:spPr>
          <a:xfrm>
            <a:off x="89366" y="5373216"/>
            <a:ext cx="9054634" cy="133882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a" altLang="ko-KR" sz="2700">
                <a:solidFill>
                  <a:schemeClr val="tx1">
                    <a:lumMod val="65000"/>
                    <a:lumOff val="35000"/>
                  </a:schemeClr>
                </a:solidFill>
              </a:rPr>
              <a:t>ਪਰਮੇਸ਼ੁਰ ਨੇ ਮਿਸਰ ਦੀ ਸਾਰੀ ਧਰਤੀ ਉੱਤੇ ਦਸ ਤਬਾਹੀਆਂ ਹੋਣ ਦਿੱਤੀਆਂ। ਮਿਸਰੀ ਲੋਕ ਅਤੇ ਫ਼ਿਰਊਨ ਇਹ ਜਾਣਨ ਲਈ ਬਣ ਗਏ ਹਨ ਕਿ ਅਸਲੀ ਪਰਮੇਸ਼ੁਰ ਕੌਣ ਹੈ।</a:t>
            </a:r>
            <a:endParaRPr xmlns:a="http://schemas.openxmlformats.org/drawingml/2006/main" lang="ko-KR" altLang="en-US" sz="2700">
              <a:solidFill>
                <a:schemeClr val="tx1">
                  <a:lumMod val="65000"/>
                  <a:lumOff val="35000"/>
                </a:schemeClr>
              </a:solidFill>
            </a:endParaRPr>
          </a:p>
        </p:txBody>
      </p:sp>
    </p:spTree>
    <p:extLst>
      <p:ext uri="{BB962C8B-B14F-4D97-AF65-F5344CB8AC3E}">
        <p14:creationId xmlns:p14="http://schemas.microsoft.com/office/powerpoint/2010/main" val="2574512773"/>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6813" y="-27383"/>
            <a:ext cx="8250373" cy="5832647"/>
          </a:xfrm>
          <a:prstGeom prst="rect">
            <a:avLst/>
          </a:prstGeom>
        </p:spPr>
      </p:pic>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a" altLang="ko-KR" sz="2800">
                <a:solidFill>
                  <a:schemeClr val="tx1">
                    <a:lumMod val="65000"/>
                    <a:lumOff val="35000"/>
                  </a:schemeClr>
                </a:solidFill>
              </a:rPr>
              <a:t>“ਮੂਸਾ, ਹੁਣੇ ਆਪਣੇ ਸਾਰੇ ਇਸਰਾਏਲੀਆਂ ਨਾਲ ਮਿਸਰ ਤੋਂ ਬਾਹਰ ਜਾਹ।” ਫ਼ਿਰਊਨ ਨੂੰ ਛੱਡਣ ਤੋਂ ਇਲਾਵਾ ਕੋਈ ਚਾਰਾ ਨਹੀਂ ਸੀ।</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577293911"/>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pa" altLang="ko-KR" sz="4000">
                <a:solidFill>
                  <a:srgbClr val="FF0000"/>
                </a:solidFill>
              </a:rPr>
              <a:t>ਅੱਜ ਦਾ ਪਾਠ</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51126" y="5449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41136" y="87878"/>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484784"/>
            <a:ext cx="8208912" cy="34163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pa" altLang="ko-KR" sz="3600">
                <a:solidFill>
                  <a:schemeClr val="tx1">
                    <a:lumMod val="65000"/>
                    <a:lumOff val="35000"/>
                  </a:schemeClr>
                </a:solidFill>
              </a:rPr>
              <a:t>ਫ਼ਿਰਊਨ ਨੇ ਸੋਚਿਆ ਕਿ ਉਹ ਪਰਮੇਸ਼ੁਰ ਨੂੰ ਨਜ਼ਰਅੰਦਾਜ਼ ਕਰਨ ਨਾਲ ਸਭ ਤੋਂ ਮਜ਼ਬੂਤ ਸੀ।</a:t>
            </a:r>
            <a:r xmlns:a="http://schemas.openxmlformats.org/drawingml/2006/main">
              <a:rPr lang="pa" altLang="en-US" sz="3600">
                <a:solidFill>
                  <a:schemeClr val="tx1">
                    <a:lumMod val="65000"/>
                    <a:lumOff val="35000"/>
                  </a:schemeClr>
                </a:solidFill>
              </a:rPr>
              <a:t> </a:t>
            </a:r>
            <a:endParaRPr xmlns:a="http://schemas.openxmlformats.org/drawingml/2006/main" lang="en-US" altLang="ko-KR" sz="3600">
              <a:solidFill>
                <a:schemeClr val="tx1">
                  <a:lumMod val="65000"/>
                  <a:lumOff val="35000"/>
                </a:schemeClr>
              </a:solidFill>
            </a:endParaRPr>
          </a:p>
          <a:p>
            <a:pPr xmlns:a="http://schemas.openxmlformats.org/drawingml/2006/main" algn="ctr"/>
            <a:r xmlns:a="http://schemas.openxmlformats.org/drawingml/2006/main">
              <a:rPr lang="pa" altLang="ko-KR" sz="3600">
                <a:solidFill>
                  <a:schemeClr val="tx1">
                    <a:lumMod val="65000"/>
                    <a:lumOff val="35000"/>
                  </a:schemeClr>
                </a:solidFill>
              </a:rPr>
              <a:t>ਇਸ ਲਈ ਉਸ ਨੂੰ ਵੱਡੀਆਂ ਆਫ਼ਤਾਂ ਦਾ ਸਾਹਮਣਾ ਕਰਨਾ ਪਿਆ।</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pa" altLang="ko-KR" sz="3600">
                <a:solidFill>
                  <a:schemeClr val="tx1">
                    <a:lumMod val="65000"/>
                    <a:lumOff val="35000"/>
                  </a:schemeClr>
                </a:solidFill>
              </a:rPr>
              <a:t>ਸਾਨੂੰ ਇਹ ਮੰਨਣਾ ਪਵੇਗਾ ਕਿ ਪ੍ਰਮਾਤਮਾ ਸਰਬਸ਼ਕਤੀਮਾਨ ਹੈ ਅਸੀਂ ਨਹੀਂ।</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3485308479"/>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pa" altLang="ko-KR" sz="4000">
                <a:solidFill>
                  <a:srgbClr val="FF0000"/>
                </a:solidFill>
              </a:rPr>
              <a:t>ਅੱਜ ਦਾ ਸ਼ਬਦ</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7621" y="65790"/>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129215"/>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3416320"/>
          </a:xfrm>
          <a:prstGeom prst="rect">
            <a:avLst/>
          </a:prstGeom>
          <a:noFill/>
        </p:spPr>
        <p:txBody>
          <a:bodyPr wrap="square" rtlCol="0">
            <a:spAutoFit/>
          </a:bodyPr>
          <a:lstStyle/>
          <a:p>
            <a:r xmlns:a="http://schemas.openxmlformats.org/drawingml/2006/main">
              <a:rPr lang="pa" altLang="ko-KR" sz="3600">
                <a:solidFill>
                  <a:schemeClr val="tx1">
                    <a:lumMod val="65000"/>
                    <a:lumOff val="35000"/>
                  </a:schemeClr>
                </a:solidFill>
              </a:rPr>
              <a:t>ਜਦੋਂ ਯਹੋਵਾਹ ਨੇ ਦੇਖਿਆ ਕਿ ਉਹ ਵੇਖਣ ਲਈ ਗਿਆ ਸੀ, ਤਾਂ ਪਰਮੇਸ਼ੁਰ ਨੇ ਉਸਨੂੰ ਬੁਲਾਇਆ</a:t>
            </a:r>
          </a:p>
          <a:p>
            <a:r xmlns:a="http://schemas.openxmlformats.org/drawingml/2006/main">
              <a:rPr lang="pa" altLang="ko-KR" sz="3600">
                <a:solidFill>
                  <a:schemeClr val="tx1">
                    <a:lumMod val="65000"/>
                    <a:lumOff val="35000"/>
                  </a:schemeClr>
                </a:solidFill>
              </a:rPr>
              <a:t>ਝਾੜੀ ਦੇ ਅੰਦਰੋਂ,</a:t>
            </a:r>
          </a:p>
          <a:p>
            <a:r xmlns:a="http://schemas.openxmlformats.org/drawingml/2006/main">
              <a:rPr lang="pa" altLang="ko-KR" sz="3600">
                <a:solidFill>
                  <a:schemeClr val="tx1">
                    <a:lumMod val="65000"/>
                    <a:lumOff val="35000"/>
                  </a:schemeClr>
                </a:solidFill>
              </a:rPr>
              <a:t>"ਮੂਸਾ! ਮੂਸਾ!" ਅਤੇ ਮੂਸਾ ਨੇ ਕਿਹਾ, "ਮੈਂ ਇੱਥੇ ਹਾਂ।"</a:t>
            </a:r>
          </a:p>
          <a:p>
            <a:endParaRPr lang="en-US" altLang="ko-KR" sz="3600">
              <a:solidFill>
                <a:schemeClr val="tx1">
                  <a:lumMod val="65000"/>
                  <a:lumOff val="35000"/>
                </a:schemeClr>
              </a:solidFill>
            </a:endParaRPr>
          </a:p>
        </p:txBody>
      </p:sp>
      <p:sp>
        <p:nvSpPr>
          <p:cNvPr id="24" name="TextBox 23"/>
          <p:cNvSpPr txBox="1"/>
          <p:nvPr/>
        </p:nvSpPr>
        <p:spPr>
          <a:xfrm>
            <a:off x="4572000" y="5277887"/>
            <a:ext cx="3850654" cy="523220"/>
          </a:xfrm>
          <a:prstGeom prst="rect">
            <a:avLst/>
          </a:prstGeom>
          <a:noFill/>
        </p:spPr>
        <p:txBody>
          <a:bodyPr wrap="square" rtlCol="0">
            <a:spAutoFit/>
          </a:bodyPr>
          <a:lstStyle/>
          <a:p>
            <a:pPr xmlns:a="http://schemas.openxmlformats.org/drawingml/2006/main" algn="r"/>
            <a:r xmlns:a="http://schemas.openxmlformats.org/drawingml/2006/main">
              <a:rPr lang="pa" altLang="ko-KR" sz="2800">
                <a:solidFill>
                  <a:schemeClr val="tx1">
                    <a:lumMod val="65000"/>
                    <a:lumOff val="35000"/>
                  </a:schemeClr>
                </a:solidFill>
              </a:rPr>
              <a:t>ਕੂਚ</a:t>
            </a:r>
            <a:r xmlns:a="http://schemas.openxmlformats.org/drawingml/2006/main">
              <a:rPr lang="pa" altLang="en-US" sz="2800">
                <a:solidFill>
                  <a:schemeClr val="tx1">
                    <a:lumMod val="65000"/>
                    <a:lumOff val="35000"/>
                  </a:schemeClr>
                </a:solidFill>
              </a:rPr>
              <a:t> </a:t>
            </a:r>
            <a:r xmlns:a="http://schemas.openxmlformats.org/drawingml/2006/main">
              <a:rPr lang="pa" altLang="ko-KR" sz="2800">
                <a:solidFill>
                  <a:schemeClr val="tx1">
                    <a:lumMod val="65000"/>
                    <a:lumOff val="35000"/>
                  </a:schemeClr>
                </a:solidFill>
              </a:rPr>
              <a:t>3:4</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23038097"/>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2738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pa" altLang="ko-KR" sz="3200"/>
              <a:t>ਰੱਬ?</a:t>
            </a:r>
            <a:r xmlns:a="http://schemas.openxmlformats.org/drawingml/2006/main">
              <a:rPr lang="pa"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a" altLang="ko-KR" sz="3600">
                <a:solidFill>
                  <a:srgbClr val="C00000"/>
                </a:solidFill>
              </a:rPr>
              <a:t>ਵਾਹਿਗੁਰੂ..</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2308324"/>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a" altLang="ko-KR" sz="3600">
                <a:solidFill>
                  <a:schemeClr val="tx1">
                    <a:lumMod val="65000"/>
                    <a:lumOff val="35000"/>
                  </a:schemeClr>
                </a:solidFill>
              </a:rPr>
              <a:t>ਰੱਬ ਵੱਖ-ਵੱਖ ਰੂਪਾਂ ਦੀਆਂ ਮੂਰਤੀਆਂ ਜਾਂ ਹੋਰ ਝੂਠੇ ਦੇਵਤੇ ਹਨ।</a:t>
            </a:r>
          </a:p>
          <a:p>
            <a:r xmlns:a="http://schemas.openxmlformats.org/drawingml/2006/main">
              <a:rPr lang="pa" altLang="ko-KR" sz="3600">
                <a:solidFill>
                  <a:schemeClr val="tx1">
                    <a:lumMod val="65000"/>
                    <a:lumOff val="35000"/>
                  </a:schemeClr>
                </a:solidFill>
              </a:rPr>
              <a:t>ਪਰਮੇਸ਼ੁਰ ਜੀਉਂਦਾ ਹੈ ਅਤੇ ਆਪਣੀ ਸ਼ਕਤੀਸ਼ਾਲੀ ਸ਼ਕਤੀ ਨਾਲ ਕੰਮ ਕਰ ਰਿਹਾ ਹੈ।</a:t>
            </a:r>
          </a:p>
        </p:txBody>
      </p:sp>
    </p:spTree>
    <p:extLst>
      <p:ext uri="{BB962C8B-B14F-4D97-AF65-F5344CB8AC3E}">
        <p14:creationId xmlns:p14="http://schemas.microsoft.com/office/powerpoint/2010/main" val="3237399110"/>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pa" altLang="ko-KR" sz="4000">
                <a:solidFill>
                  <a:srgbClr val="FF0000"/>
                </a:solidFill>
              </a:rPr>
              <a:t>ਅੱਜ ਦੀ ਕਵਿਜ਼</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984551" y="8062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105592" y="61465"/>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a" altLang="ko-KR" sz="3600">
                <a:solidFill>
                  <a:schemeClr val="tx1">
                    <a:lumMod val="65000"/>
                    <a:lumOff val="35000"/>
                  </a:schemeClr>
                </a:solidFill>
              </a:rPr>
              <a:t>ਪਰਮੇਸ਼ੁਰ ਨੇ ਮਿਸਰ ਉੱਤੇ ਕਿੰਨੀਆਂ ਤਬਾਹੀਆਂ ਕੀਤੀਆਂ?</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a" altLang="en-US" sz="2800">
                <a:solidFill>
                  <a:schemeClr val="tx1">
                    <a:lumMod val="65000"/>
                    <a:lumOff val="35000"/>
                  </a:schemeClr>
                </a:solidFill>
              </a:rPr>
              <a:t>① </a:t>
            </a:r>
            <a:r xmlns:a="http://schemas.openxmlformats.org/drawingml/2006/main">
              <a:rPr lang="pa" altLang="ko-KR" sz="2800">
                <a:solidFill>
                  <a:schemeClr val="tx1">
                    <a:lumMod val="65000"/>
                    <a:lumOff val="35000"/>
                  </a:schemeClr>
                </a:solidFill>
              </a:rPr>
              <a:t>ਪੰਜ</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a" altLang="en-US" sz="2800">
                <a:solidFill>
                  <a:schemeClr val="tx1">
                    <a:lumMod val="65000"/>
                    <a:lumOff val="35000"/>
                  </a:schemeClr>
                </a:solidFill>
              </a:rPr>
              <a:t>② </a:t>
            </a:r>
            <a:r xmlns:a="http://schemas.openxmlformats.org/drawingml/2006/main">
              <a:rPr lang="pa" altLang="ko-KR" sz="2800">
                <a:solidFill>
                  <a:schemeClr val="tx1">
                    <a:lumMod val="65000"/>
                    <a:lumOff val="35000"/>
                  </a:schemeClr>
                </a:solidFill>
              </a:rPr>
              <a:t>ਸੱਤ</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a" altLang="en-US" sz="2800">
                <a:solidFill>
                  <a:schemeClr val="tx1">
                    <a:lumMod val="65000"/>
                    <a:lumOff val="35000"/>
                  </a:schemeClr>
                </a:solidFill>
              </a:rPr>
              <a:t>③ </a:t>
            </a:r>
            <a:r xmlns:a="http://schemas.openxmlformats.org/drawingml/2006/main">
              <a:rPr lang="pa" altLang="ko-KR" sz="2800">
                <a:solidFill>
                  <a:schemeClr val="tx1">
                    <a:lumMod val="65000"/>
                    <a:lumOff val="35000"/>
                  </a:schemeClr>
                </a:solidFill>
              </a:rPr>
              <a:t>ਬਾਰਾਂ</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a" altLang="en-US" sz="2800">
                <a:solidFill>
                  <a:schemeClr val="tx1">
                    <a:lumMod val="65000"/>
                    <a:lumOff val="35000"/>
                  </a:schemeClr>
                </a:solidFill>
              </a:rPr>
              <a:t>④ </a:t>
            </a:r>
            <a:r xmlns:a="http://schemas.openxmlformats.org/drawingml/2006/main">
              <a:rPr lang="pa" altLang="ko-KR" sz="2800">
                <a:solidFill>
                  <a:schemeClr val="tx1">
                    <a:lumMod val="65000"/>
                    <a:lumOff val="35000"/>
                  </a:schemeClr>
                </a:solidFill>
              </a:rPr>
              <a:t>ਦਸ</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a" altLang="en-US" sz="2800">
                <a:solidFill>
                  <a:srgbClr val="FF0000"/>
                </a:solidFill>
              </a:rPr>
              <a:t>④ </a:t>
            </a:r>
            <a:r xmlns:a="http://schemas.openxmlformats.org/drawingml/2006/main">
              <a:rPr lang="pa" altLang="ko-KR" sz="2800">
                <a:solidFill>
                  <a:srgbClr val="FF0000"/>
                </a:solidFill>
              </a:rPr>
              <a:t>ਦਸ</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249674490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pa" altLang="ko-KR" sz="4000">
                <a:solidFill>
                  <a:srgbClr val="FF0000"/>
                </a:solidFill>
              </a:rPr>
              <a:t>ਅੱਜ ਦਾ ਸ਼ਬਦ</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20560" y="5469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07228"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en-US" altLang="ko-KR" sz="3600">
              <a:solidFill>
                <a:schemeClr val="tx1">
                  <a:lumMod val="65000"/>
                  <a:lumOff val="35000"/>
                </a:schemeClr>
              </a:solidFill>
            </a:endParaRPr>
          </a:p>
          <a:p>
            <a:r xmlns:a="http://schemas.openxmlformats.org/drawingml/2006/main">
              <a:rPr lang="pa" altLang="ko-KR" sz="3600">
                <a:solidFill>
                  <a:schemeClr val="tx1">
                    <a:lumMod val="65000"/>
                    <a:lumOff val="35000"/>
                  </a:schemeClr>
                </a:solidFill>
              </a:rPr>
              <a:t>ਅਤੇ ਮਿਸਰੀਆਂ ਨੂੰ ਪਤਾ ਲੱਗ ਜਾਵੇਗਾ ਕਿ ਮੈਂ ਯਹੋਵਾਹ ਹਾਂ ਜਦੋਂ ਮੈਂ ਮਿਸਰ ਉੱਤੇ ਆਪਣਾ ਹੱਥ ਵਧਾਵਾਂਗਾ ਅਤੇ ਇਸਰਾਏਲੀਆਂ ਨੂੰ ਉਸ ਵਿੱਚੋਂ ਬਾਹਰ ਲਿਆਵਾਂਗਾ।</a:t>
            </a: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pa" altLang="ko-KR" sz="2800">
                <a:solidFill>
                  <a:schemeClr val="tx1">
                    <a:lumMod val="65000"/>
                    <a:lumOff val="35000"/>
                  </a:schemeClr>
                </a:solidFill>
              </a:rPr>
              <a:t>ਕੂਚ</a:t>
            </a:r>
            <a:r xmlns:a="http://schemas.openxmlformats.org/drawingml/2006/main">
              <a:rPr lang="pa" altLang="en-US" sz="2800">
                <a:solidFill>
                  <a:schemeClr val="tx1">
                    <a:lumMod val="65000"/>
                    <a:lumOff val="35000"/>
                  </a:schemeClr>
                </a:solidFill>
              </a:rPr>
              <a:t> </a:t>
            </a:r>
            <a:r xmlns:a="http://schemas.openxmlformats.org/drawingml/2006/main">
              <a:rPr lang="pa" altLang="ko-KR" sz="2800">
                <a:solidFill>
                  <a:schemeClr val="tx1">
                    <a:lumMod val="65000"/>
                    <a:lumOff val="35000"/>
                  </a:schemeClr>
                </a:solidFill>
              </a:rPr>
              <a:t>7:5</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752698156"/>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130336" y="2009816"/>
            <a:ext cx="5044008" cy="393946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79512" y="1412776"/>
            <a:ext cx="3024336"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a" altLang="ko-KR" b="1">
                <a:solidFill>
                  <a:schemeClr val="tx1">
                    <a:lumMod val="50000"/>
                    <a:lumOff val="50000"/>
                  </a:schemeClr>
                </a:solidFill>
              </a:rPr>
              <a:t>ਸੰ. 18</a:t>
            </a:r>
            <a:r xmlns:a="http://schemas.openxmlformats.org/drawingml/2006/main">
              <a:rPr lang="pa" altLang="en-US" b="1">
                <a:solidFill>
                  <a:schemeClr val="tx1">
                    <a:lumMod val="50000"/>
                    <a:lumOff val="50000"/>
                  </a:schemeClr>
                </a:solidFill>
              </a:rPr>
              <a:t> </a:t>
            </a:r>
            <a:r xmlns:a="http://schemas.openxmlformats.org/drawingml/2006/main">
              <a:rPr lang="pa" altLang="ko-KR" b="1">
                <a:solidFill>
                  <a:schemeClr val="tx1">
                    <a:lumMod val="50000"/>
                    <a:lumOff val="50000"/>
                  </a:schemeClr>
                </a:solidFill>
              </a:rPr>
              <a:t>ਵਾਹਿਗੁਰੂ ਦਾ ਬਚਨ</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01202" y="3679303"/>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6603" y="1805028"/>
            <a:ext cx="3931114" cy="280076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pa" altLang="ko-KR" sz="4400"/>
              <a:t>ਬੱਦਲ ਦਾ ਇੱਕ ਥੰਮ੍ਹ</a:t>
            </a:r>
          </a:p>
          <a:p>
            <a:pPr xmlns:a="http://schemas.openxmlformats.org/drawingml/2006/main" algn="ctr"/>
            <a:r xmlns:a="http://schemas.openxmlformats.org/drawingml/2006/main">
              <a:rPr lang="pa" altLang="ko-KR" sz="4400"/>
              <a:t>ਅਤੇ ਅੱਗ ਦਾ ਇੱਕ ਥੰਮ੍ਹ</a:t>
            </a:r>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Tree>
    <p:extLst>
      <p:ext uri="{BB962C8B-B14F-4D97-AF65-F5344CB8AC3E}">
        <p14:creationId xmlns:p14="http://schemas.microsoft.com/office/powerpoint/2010/main" val="46326207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pa" altLang="ko-KR" sz="4000">
                <a:solidFill>
                  <a:srgbClr val="FF0000"/>
                </a:solidFill>
              </a:rPr>
              <a:t>ਅੱਜ ਦਾ ਸ਼ਬਦ</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97721" y="90494"/>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44042"/>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a" altLang="ko-KR" sz="3600">
                <a:solidFill>
                  <a:schemeClr val="tx1">
                    <a:lumMod val="65000"/>
                    <a:lumOff val="35000"/>
                  </a:schemeClr>
                </a:solidFill>
              </a:rPr>
              <a:t>ਦਿਨ ਵੇਲੇ ਯਹੋਵਾਹ ਉਨ੍ਹਾਂ ਦੇ ਰਾਹ ਵਿੱਚ ਉਨ੍ਹਾਂ ਦੀ ਅਗਵਾਈ ਕਰਨ ਲਈ ਬੱਦਲ ਦੇ ਥੰਮ੍ਹ ਵਿੱਚ ਉਨ੍ਹਾਂ ਦੇ ਅੱਗੇ-ਅੱਗੇ ਜਾਂਦਾ ਸੀ ਅਤੇ ਰਾਤ ਨੂੰ ਅੱਗ ਦੇ ਥੰਮ੍ਹ ਵਿੱਚ ਉਨ੍ਹਾਂ ਨੂੰ ਰੌਸ਼ਨੀ ਦੇਣ ਲਈ, ਤਾਂ ਜੋ ਉਹ ਦਿਨ ਜਾਂ ਰਾਤ ਨੂੰ ਸਫ਼ਰ ਕਰ ਸਕਣ।</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pa" altLang="ko-KR" sz="2800">
                <a:solidFill>
                  <a:schemeClr val="tx1">
                    <a:lumMod val="65000"/>
                    <a:lumOff val="35000"/>
                  </a:schemeClr>
                </a:solidFill>
              </a:rPr>
              <a:t>ਕੂਚ 13:21</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23038097"/>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568" y="1"/>
            <a:ext cx="8183323" cy="5373216"/>
          </a:xfrm>
          <a:prstGeom prst="rect">
            <a:avLst/>
          </a:prstGeom>
        </p:spPr>
      </p:pic>
      <p:sp>
        <p:nvSpPr>
          <p:cNvPr id="5" name="TextBox 4"/>
          <p:cNvSpPr txBox="1"/>
          <p:nvPr/>
        </p:nvSpPr>
        <p:spPr>
          <a:xfrm>
            <a:off x="34404" y="5157192"/>
            <a:ext cx="8963222"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a" altLang="ko-KR" sz="2800">
                <a:solidFill>
                  <a:schemeClr val="tx1">
                    <a:lumMod val="65000"/>
                    <a:lumOff val="35000"/>
                  </a:schemeClr>
                </a:solidFill>
              </a:rPr>
              <a:t>ਇਜ਼ਰਾਈਲੀ ਲੋਕ 430 ਸਾਲ ਤੱਕ ਮਿਸਰ ਵਿੱਚ ਰਹੇ। ਉਹ 430 ਸਾਲਾਂ ਦੇ ਅੰਤ ਵਿਚ ਵਾਅਦਾ ਕੀਤੇ ਹੋਏ ਦੇਸ਼-ਕਨਾਨ ਵਿਚ ਵਾਪਸ ਜਾਣ ਲਈ ਮਿਸਰ ਛੱਡ ਗਏ।</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453694872"/>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5772" y="65243"/>
            <a:ext cx="8232456" cy="5445224"/>
          </a:xfrm>
          <a:prstGeom prst="rect">
            <a:avLst/>
          </a:prstGeom>
        </p:spPr>
      </p:pic>
      <p:sp>
        <p:nvSpPr>
          <p:cNvPr id="5" name="TextBox 4"/>
          <p:cNvSpPr txBox="1"/>
          <p:nvPr/>
        </p:nvSpPr>
        <p:spPr>
          <a:xfrm>
            <a:off x="26102" y="5661248"/>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a" altLang="ko-KR" sz="2800">
                <a:solidFill>
                  <a:schemeClr val="tx1">
                    <a:lumMod val="65000"/>
                    <a:lumOff val="35000"/>
                  </a:schemeClr>
                </a:solidFill>
              </a:rPr>
              <a:t>"ਅਸੀਂ ਸਹੀ ਸੜਕ ਕਿਵੇਂ ਪ੍ਰਾਪਤ ਕਰ ਸਕਦੇ ਹਾਂ?", "ਕੀ ਹੋਵੇਗਾ ਜੇਕਰ ਅਸੀਂ ਰਸਤੇ ਵਿੱਚ ਬੁਰੇ ਲੋਕਾਂ ਨੂੰ ਮਿਲਦੇ ਹਾਂ?" ਉਹ ਬਹੁਤ ਚਿੰਤਤ ਸਨ।</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030085485"/>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58" y="10009"/>
            <a:ext cx="9113750" cy="5785245"/>
          </a:xfrm>
          <a:prstGeom prst="rect">
            <a:avLst/>
          </a:prstGeom>
        </p:spPr>
      </p:pic>
      <p:sp>
        <p:nvSpPr>
          <p:cNvPr id="4" name="TextBox 3"/>
          <p:cNvSpPr txBox="1"/>
          <p:nvPr/>
        </p:nvSpPr>
        <p:spPr>
          <a:xfrm>
            <a:off x="43716" y="5897950"/>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a" altLang="ko-KR" sz="2800">
                <a:solidFill>
                  <a:schemeClr val="tx1">
                    <a:lumMod val="65000"/>
                    <a:lumOff val="35000"/>
                  </a:schemeClr>
                </a:solidFill>
              </a:rPr>
              <a:t>ਉਸ ਸਮੇਂ, ਪਰਮੇਸ਼ੁਰ ਨੇ ਉਨ੍ਹਾਂ ਨੂੰ ਸਬੂਤ ਦਿਖਾਇਆ ਕਿ ਉਹ ਉਨ੍ਹਾਂ ਦੀ ਅਗਵਾਈ ਕਰ ਰਿਹਾ ਸੀ। ਇਹ ਬੱਦਲ ਦਾ ਥੰਮ੍ਹ ਸੀ।</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146147376"/>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a" altLang="ko-KR" sz="2800">
                <a:solidFill>
                  <a:schemeClr val="tx1">
                    <a:lumMod val="65000"/>
                    <a:lumOff val="35000"/>
                  </a:schemeClr>
                </a:solidFill>
              </a:rPr>
              <a:t>ਰਾਤ ਨੂੰ, ਇਹ ਅੱਗ ਦਾ ਥੰਮ ਬਣ ਗਿਆ. ਇਸ ਤਰ੍ਹਾਂ ਰੱਬ ਨੇ ਦਿਨ ਰਾਤ ਉਨ੍ਹਾਂ ਦੀ ਅਗਵਾਈ ਕੀਤੀ।</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0" y="14030"/>
            <a:ext cx="9127908" cy="5828792"/>
          </a:xfrm>
          <a:prstGeom prst="rect">
            <a:avLst/>
          </a:prstGeom>
        </p:spPr>
      </p:pic>
    </p:spTree>
    <p:extLst>
      <p:ext uri="{BB962C8B-B14F-4D97-AF65-F5344CB8AC3E}">
        <p14:creationId xmlns:p14="http://schemas.microsoft.com/office/powerpoint/2010/main" val="2574512773"/>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568" y="-16973"/>
            <a:ext cx="8183323" cy="5462198"/>
          </a:xfrm>
          <a:prstGeom prst="rect">
            <a:avLst/>
          </a:prstGeom>
        </p:spPr>
      </p:pic>
      <p:sp>
        <p:nvSpPr>
          <p:cNvPr id="5" name="TextBox 4"/>
          <p:cNvSpPr txBox="1"/>
          <p:nvPr/>
        </p:nvSpPr>
        <p:spPr>
          <a:xfrm>
            <a:off x="90389" y="5301208"/>
            <a:ext cx="896322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a" altLang="ko-KR" sz="2400">
                <a:solidFill>
                  <a:schemeClr val="tx1">
                    <a:lumMod val="65000"/>
                    <a:lumOff val="35000"/>
                  </a:schemeClr>
                </a:solidFill>
              </a:rPr>
              <a:t>"ਅਸੀਂ ਡਰਦੇ ਨਹੀਂ, ਕਿਉਂਕਿ ਰੱਬ ਸਾਡੇ ਨਾਲ ਹੈ!" ਇਸਰਾਏਲੀ ਲੋਕਾਂ ਨੇ ਬੱਦਲ ਦੇ ਥੰਮ੍ਹ ਅਤੇ ਅੱਗ ਦੇ ਥੰਮ੍ਹ ਨਾਲ ਉਨ੍ਹਾਂ ਦੀ ਅਗਵਾਈ ਕਰਨ ਲਈ ਪਰਮੇਸ਼ੁਰ ਦਾ ਧੰਨਵਾਦ ਕੀਤਾ।</a:t>
            </a:r>
            <a:endParaRPr xmlns:a="http://schemas.openxmlformats.org/drawingml/2006/main" lang="ko-KR" altLang="en-US" sz="2400">
              <a:solidFill>
                <a:schemeClr val="tx1">
                  <a:lumMod val="65000"/>
                  <a:lumOff val="35000"/>
                </a:schemeClr>
              </a:solidFill>
            </a:endParaRPr>
          </a:p>
        </p:txBody>
      </p:sp>
    </p:spTree>
    <p:extLst>
      <p:ext uri="{BB962C8B-B14F-4D97-AF65-F5344CB8AC3E}">
        <p14:creationId xmlns:p14="http://schemas.microsoft.com/office/powerpoint/2010/main" val="2787124745"/>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229200"/>
            <a:ext cx="8963222" cy="1384995"/>
          </a:xfrm>
          <a:prstGeom prst="rect">
            <a:avLst/>
          </a:prstGeom>
          <a:noFill/>
        </p:spPr>
        <p:txBody>
          <a:bodyPr wrap="square" rtlCol="0">
            <a:spAutoFit/>
          </a:bodyPr>
          <a:lstStyle/>
          <a:p>
            <a:r xmlns:a="http://schemas.openxmlformats.org/drawingml/2006/main">
              <a:rPr lang="pa" altLang="ko-KR" sz="2800">
                <a:solidFill>
                  <a:schemeClr val="tx1">
                    <a:lumMod val="65000"/>
                    <a:lumOff val="35000"/>
                  </a:schemeClr>
                </a:solidFill>
              </a:rPr>
              <a:t>ਇੱਕ ਦਿਨ, ਜਦੋਂ ਮੂਸਾ ਨੇ ਇੱਕ ਮਿਸਰੀ ਨੂੰ ਇੱਕ ਇਜ਼ਰਾਈਲੀ ਨੂੰ ਕੁੱਟਦੇ ਹੋਏ ਦੇਖਿਆ, ਤਾਂ ਉਸਨੂੰ ਗੁੱਸਾ ਆਇਆ, ਉਸਨੇ ਆਪਣੇ ਲੋਕਾਂ ਦਾ ਸਾਥ ਦਿੱਤਾ ਅਤੇ ਮਿਸਰੀ ਨੂੰ ਮਾਰ ਦਿੱਤਾ।</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0769" y="-1"/>
            <a:ext cx="7982461" cy="5301209"/>
          </a:xfrm>
          <a:prstGeom prst="rect">
            <a:avLst/>
          </a:prstGeom>
        </p:spPr>
      </p:pic>
    </p:spTree>
    <p:extLst>
      <p:ext uri="{BB962C8B-B14F-4D97-AF65-F5344CB8AC3E}">
        <p14:creationId xmlns:p14="http://schemas.microsoft.com/office/powerpoint/2010/main" val="2453694872"/>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pa" altLang="ko-KR" sz="4000">
                <a:solidFill>
                  <a:srgbClr val="FF0000"/>
                </a:solidFill>
              </a:rPr>
              <a:t>ਅੱਜ ਦੇ</a:t>
            </a:r>
            <a:r xmlns:a="http://schemas.openxmlformats.org/drawingml/2006/main">
              <a:rPr lang="pa" altLang="en-US" sz="4000">
                <a:solidFill>
                  <a:srgbClr val="FF0000"/>
                </a:solidFill>
              </a:rPr>
              <a:t> </a:t>
            </a:r>
            <a:r xmlns:a="http://schemas.openxmlformats.org/drawingml/2006/main">
              <a:rPr lang="pa" altLang="ko-KR" sz="4000">
                <a:solidFill>
                  <a:srgbClr val="FF0000"/>
                </a:solidFill>
              </a:rPr>
              <a:t>ਪਾਠ</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91643" y="11260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89806" y="8269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484784"/>
            <a:ext cx="8208912" cy="452431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pa" altLang="ko-KR" sz="3600">
                <a:solidFill>
                  <a:schemeClr val="tx1">
                    <a:lumMod val="65000"/>
                    <a:lumOff val="35000"/>
                  </a:schemeClr>
                </a:solidFill>
              </a:rPr>
              <a:t>ਜਦੋਂ ਬਹੁਤ ਸਾਰੇ ਇਸਰਾਏਲੀ ਲੋਕ ਖ਼ਤਰਨਾਕ ਮਾਰੂਥਲ ਨੂੰ ਪਾਰ ਕਰ ਗਏ, ਤਾਂ ਪਰਮੇਸ਼ੁਰ ਨੇ ਉਨ੍ਹਾਂ ਨੂੰ ਸਬੂਤ ਦਿਖਾਇਆ ਕਿ ਉਸ ਨੇ ਬੱਦਲ ਦੇ ਥੰਮ੍ਹ ਅਤੇ ਅੱਗ ਦੇ ਥੰਮ੍ਹ ਨਾਲ ਉਨ੍ਹਾਂ ਦੀ ਅਗਵਾਈ ਕੀਤੀ ਅਤੇ ਉਨ੍ਹਾਂ ਦੀ ਰੱਖਿਆ ਕੀਤੀ।</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pa" altLang="ko-KR" sz="3600">
                <a:solidFill>
                  <a:schemeClr val="tx1">
                    <a:lumMod val="65000"/>
                    <a:lumOff val="35000"/>
                  </a:schemeClr>
                </a:solidFill>
              </a:rPr>
              <a:t>ਹੁਣ, ਪਰਮੇਸ਼ੁਰ ਮੇਰੇ ਨਾਲ ਹੈ ਅਤੇ ਮੇਰੀ ਰੱਖਿਆ ਕਰਦਾ ਹੈ। ਆਓ ਵਾਹਿਗੁਰੂ ਦਾ ਸ਼ੁਕਰਾਨਾ ਕਰੀਏ।</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3485308479"/>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2738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pa" altLang="ko-KR" sz="3200"/>
              <a:t>ਰੱਬ?</a:t>
            </a:r>
            <a:r xmlns:a="http://schemas.openxmlformats.org/drawingml/2006/main">
              <a:rPr lang="pa"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a" altLang="ko-KR" sz="3600">
                <a:solidFill>
                  <a:srgbClr val="C00000"/>
                </a:solidFill>
              </a:rPr>
              <a:t>ਵਾਹਿਗੁਰੂ..</a:t>
            </a:r>
            <a:endParaRPr xmlns:a="http://schemas.openxmlformats.org/drawingml/2006/main" lang="ko-KR" altLang="en-US" sz="3600">
              <a:solidFill>
                <a:srgbClr val="C00000"/>
              </a:solidFill>
            </a:endParaRPr>
          </a:p>
        </p:txBody>
      </p:sp>
      <p:sp>
        <p:nvSpPr>
          <p:cNvPr id="14" name="TextBox 13"/>
          <p:cNvSpPr txBox="1"/>
          <p:nvPr/>
        </p:nvSpPr>
        <p:spPr>
          <a:xfrm>
            <a:off x="395536" y="2683077"/>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a" altLang="ko-KR" sz="3600">
                <a:solidFill>
                  <a:schemeClr val="tx1">
                    <a:lumMod val="65000"/>
                    <a:lumOff val="35000"/>
                  </a:schemeClr>
                </a:solidFill>
              </a:rPr>
              <a:t>ਰੱਬ ਹਮੇਸ਼ਾ ਸਾਡੇ ਨਾਲ ਹੈ।</a:t>
            </a:r>
          </a:p>
          <a:p>
            <a:r xmlns:a="http://schemas.openxmlformats.org/drawingml/2006/main">
              <a:rPr lang="pa" altLang="ko-KR" sz="3600">
                <a:solidFill>
                  <a:schemeClr val="tx1">
                    <a:lumMod val="65000"/>
                    <a:lumOff val="35000"/>
                  </a:schemeClr>
                </a:solidFill>
              </a:rPr>
              <a:t>ਅਤੇ ਉਹ ਦਿਨ ਰਾਤ ਸਾਡੀ ਰੱਖਿਆ ਕਰਦਾ ਹੈ।</a:t>
            </a:r>
          </a:p>
        </p:txBody>
      </p:sp>
    </p:spTree>
    <p:extLst>
      <p:ext uri="{BB962C8B-B14F-4D97-AF65-F5344CB8AC3E}">
        <p14:creationId xmlns:p14="http://schemas.microsoft.com/office/powerpoint/2010/main" val="3237399110"/>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pa" altLang="ko-KR" sz="4000">
                <a:solidFill>
                  <a:srgbClr val="FF0000"/>
                </a:solidFill>
              </a:rPr>
              <a:t>ਅੱਜ ਦੀ ਕਵਿਜ਼</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205426" y="82005"/>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25112" y="128829"/>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a" altLang="ko-KR" sz="3600">
                <a:solidFill>
                  <a:schemeClr val="tx1">
                    <a:lumMod val="65000"/>
                    <a:lumOff val="35000"/>
                  </a:schemeClr>
                </a:solidFill>
              </a:rPr>
              <a:t>ਜਦੋਂ ਇਸਰਾਏਲੀ ਲੋਕ ਮਿਸਰ ਤੋਂ ਚਲੇ ਗਏ, ਤਾਂ ਪਰਮੇਸ਼ੁਰ ਨੇ ਉਨ੍ਹਾਂ ਦੀ ਅਗਵਾਈ ਕੀ ਕੀਤੀ?</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a" altLang="en-US" sz="2800">
                <a:solidFill>
                  <a:schemeClr val="tx1">
                    <a:lumMod val="65000"/>
                    <a:lumOff val="35000"/>
                  </a:schemeClr>
                </a:solidFill>
              </a:rPr>
              <a:t>① </a:t>
            </a:r>
            <a:r xmlns:a="http://schemas.openxmlformats.org/drawingml/2006/main">
              <a:rPr lang="pa" altLang="ko-KR" sz="2800">
                <a:solidFill>
                  <a:schemeClr val="tx1">
                    <a:lumMod val="65000"/>
                    <a:lumOff val="35000"/>
                  </a:schemeClr>
                </a:solidFill>
              </a:rPr>
              <a:t>ਬੱਦਲ ਦਾ ਥੰਮ੍ਹ ਅਤੇ ਅੱਗ ਦਾ ਥੰਮ੍ਹ</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a" altLang="en-US" sz="2800">
                <a:solidFill>
                  <a:schemeClr val="tx1">
                    <a:lumMod val="65000"/>
                    <a:lumOff val="35000"/>
                  </a:schemeClr>
                </a:solidFill>
              </a:rPr>
              <a:t>② </a:t>
            </a:r>
            <a:r xmlns:a="http://schemas.openxmlformats.org/drawingml/2006/main">
              <a:rPr lang="pa" altLang="ko-KR" sz="2800">
                <a:solidFill>
                  <a:schemeClr val="tx1">
                    <a:lumMod val="65000"/>
                    <a:lumOff val="35000"/>
                  </a:schemeClr>
                </a:solidFill>
              </a:rPr>
              <a:t>ਪੰਛੀ ਅਤੇ ਮੱਛੀ</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a" altLang="en-US" sz="2800">
                <a:solidFill>
                  <a:schemeClr val="tx1">
                    <a:lumMod val="65000"/>
                    <a:lumOff val="35000"/>
                  </a:schemeClr>
                </a:solidFill>
              </a:rPr>
              <a:t>③ </a:t>
            </a:r>
            <a:r xmlns:a="http://schemas.openxmlformats.org/drawingml/2006/main">
              <a:rPr lang="pa" altLang="ko-KR" sz="2800">
                <a:solidFill>
                  <a:schemeClr val="tx1">
                    <a:lumMod val="65000"/>
                    <a:lumOff val="35000"/>
                  </a:schemeClr>
                </a:solidFill>
              </a:rPr>
              <a:t>ਸੂਰਜ ਅਤੇ ਚੰਦਰਮਾ</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7982" y="5148780"/>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a" altLang="en-US" sz="2800">
                <a:solidFill>
                  <a:schemeClr val="tx1">
                    <a:lumMod val="65000"/>
                    <a:lumOff val="35000"/>
                  </a:schemeClr>
                </a:solidFill>
              </a:rPr>
              <a:t>④ </a:t>
            </a:r>
            <a:r xmlns:a="http://schemas.openxmlformats.org/drawingml/2006/main">
              <a:rPr lang="pa" altLang="ko-KR" sz="2800">
                <a:solidFill>
                  <a:schemeClr val="tx1">
                    <a:lumMod val="65000"/>
                    <a:lumOff val="35000"/>
                  </a:schemeClr>
                </a:solidFill>
              </a:rPr>
              <a:t>ਕੁੱਤਾ ਅਤੇ ਬਿੱਲੀ</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2790801"/>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a" altLang="en-US" sz="2800">
                <a:solidFill>
                  <a:srgbClr val="FF0000"/>
                </a:solidFill>
              </a:rPr>
              <a:t>① </a:t>
            </a:r>
            <a:r xmlns:a="http://schemas.openxmlformats.org/drawingml/2006/main">
              <a:rPr lang="pa" altLang="ko-KR" sz="2800">
                <a:solidFill>
                  <a:srgbClr val="FF0000"/>
                </a:solidFill>
              </a:rPr>
              <a:t>ਬੱਦਲ ਦਾ ਥੰਮ੍ਹ ਅਤੇ ਅੱਗ ਦਾ ਥੰਮ੍ਹ</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249674490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pa" altLang="ko-KR" sz="4000">
                <a:solidFill>
                  <a:srgbClr val="FF0000"/>
                </a:solidFill>
              </a:rPr>
              <a:t>ਅੱਜ ਦਾ ਸ਼ਬਦ</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97721" y="90494"/>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44042"/>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a" altLang="ko-KR" sz="3600">
                <a:solidFill>
                  <a:schemeClr val="tx1">
                    <a:lumMod val="65000"/>
                    <a:lumOff val="35000"/>
                  </a:schemeClr>
                </a:solidFill>
              </a:rPr>
              <a:t>ਦਿਨ ਵੇਲੇ ਯਹੋਵਾਹ ਉਨ੍ਹਾਂ ਦੇ ਰਾਹ ਵਿੱਚ ਉਨ੍ਹਾਂ ਦੀ ਅਗਵਾਈ ਕਰਨ ਲਈ ਬੱਦਲ ਦੇ ਥੰਮ੍ਹ ਵਿੱਚ ਉਨ੍ਹਾਂ ਦੇ ਅੱਗੇ-ਅੱਗੇ ਜਾਂਦਾ ਸੀ ਅਤੇ ਰਾਤ ਨੂੰ ਅੱਗ ਦੇ ਥੰਮ੍ਹ ਵਿੱਚ ਉਨ੍ਹਾਂ ਨੂੰ ਰੌਸ਼ਨੀ ਦੇਣ ਲਈ, ਤਾਂ ਜੋ ਉਹ ਦਿਨ ਜਾਂ ਰਾਤ ਨੂੰ ਸਫ਼ਰ ਕਰ ਸਕਣ।</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pa" altLang="ko-KR" sz="2800">
                <a:solidFill>
                  <a:schemeClr val="tx1">
                    <a:lumMod val="65000"/>
                    <a:lumOff val="35000"/>
                  </a:schemeClr>
                </a:solidFill>
              </a:rPr>
              <a:t>ਕੂਚ 13:21</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904921360"/>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leo\Desktop\bk\구약\080 copy.jpg"/>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110626" y="1340769"/>
            <a:ext cx="5044008" cy="496855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79512" y="1412776"/>
            <a:ext cx="2952328"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a" altLang="ko-KR" b="1">
                <a:solidFill>
                  <a:schemeClr val="tx1">
                    <a:lumMod val="50000"/>
                    <a:lumOff val="50000"/>
                  </a:schemeClr>
                </a:solidFill>
              </a:rPr>
              <a:t>ਨੰ. 19 ਪਰਮੇਸ਼ੁਰ ਦਾ ਬਚਨ</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66202" y="3788212"/>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t="65929"/>
          <a:stretch>
            <a:fillRect/>
          </a:stretch>
        </p:blipFill>
        <p:spPr bwMode="auto">
          <a:xfrm>
            <a:off x="764487" y="5529431"/>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3931114" cy="34778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pa" altLang="ko-KR" sz="4400"/>
              <a:t>ਇਜ਼ਰਾਈਲੀ ਸੁੱਕੀ ਜ਼ਮੀਨ ਉੱਤੇ ਵੰਡੇ ਹੋਏ ਸਮੁੰਦਰ ਵਿੱਚੋਂ ਦੀ ਲੰਘਦੇ ਹੋਏ</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Tree>
    <p:extLst>
      <p:ext uri="{BB962C8B-B14F-4D97-AF65-F5344CB8AC3E}">
        <p14:creationId xmlns:p14="http://schemas.microsoft.com/office/powerpoint/2010/main" val="46326207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pa" altLang="ko-KR" sz="4000">
                <a:solidFill>
                  <a:srgbClr val="FF0000"/>
                </a:solidFill>
              </a:rPr>
              <a:t>ਅੱਜ ਦਾ ਸ਼ਬਦ</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20560" y="11260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98129" y="59740"/>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a" altLang="ko-KR" sz="3600">
                <a:solidFill>
                  <a:schemeClr val="tx1">
                    <a:lumMod val="65000"/>
                    <a:lumOff val="35000"/>
                  </a:schemeClr>
                </a:solidFill>
              </a:rPr>
              <a:t>ਤਦ ਮੂਸਾ ਨੇ ਆਪਣਾ ਹੱਥ ਸਮੁੰਦਰ ਉੱਤੇ ਪਸਾਰਿਆ ਅਤੇ ਸਾਰੀ ਰਾਤ ਯਹੋਵਾਹ ਨੇ ਸਮੁੰਦਰ ਨੂੰ ਤੇਜ਼ ਪੂਰਬੀ ਹਵਾ ਨਾਲ ਮੋੜ ਦਿੱਤਾ ਅਤੇ ਸੁੱਕੀ ਧਰਤੀ ਵਿੱਚ ਬਦਲ ਦਿੱਤਾ। ਪਾਣੀ ਵੰਡੇ ਗਏ,</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pa" altLang="ko-KR" sz="2800">
                <a:solidFill>
                  <a:schemeClr val="tx1">
                    <a:lumMod val="65000"/>
                    <a:lumOff val="35000"/>
                  </a:schemeClr>
                </a:solidFill>
              </a:rPr>
              <a:t>ਕੂਚ</a:t>
            </a:r>
            <a:r xmlns:a="http://schemas.openxmlformats.org/drawingml/2006/main">
              <a:rPr lang="pa" altLang="en-US" sz="2800">
                <a:solidFill>
                  <a:schemeClr val="tx1">
                    <a:lumMod val="65000"/>
                    <a:lumOff val="35000"/>
                  </a:schemeClr>
                </a:solidFill>
              </a:rPr>
              <a:t> </a:t>
            </a:r>
            <a:r xmlns:a="http://schemas.openxmlformats.org/drawingml/2006/main">
              <a:rPr lang="pa" altLang="ko-KR" sz="2800">
                <a:solidFill>
                  <a:schemeClr val="tx1">
                    <a:lumMod val="65000"/>
                    <a:lumOff val="35000"/>
                  </a:schemeClr>
                </a:solidFill>
              </a:rPr>
              <a:t>14:</a:t>
            </a:r>
            <a:r xmlns:a="http://schemas.openxmlformats.org/drawingml/2006/main">
              <a:rPr lang="pa" altLang="en-US" sz="2800">
                <a:solidFill>
                  <a:schemeClr val="tx1">
                    <a:lumMod val="65000"/>
                    <a:lumOff val="35000"/>
                  </a:schemeClr>
                </a:solidFill>
              </a:rPr>
              <a:t> </a:t>
            </a:r>
            <a:r xmlns:a="http://schemas.openxmlformats.org/drawingml/2006/main">
              <a:rPr lang="pa" altLang="ko-KR" sz="2800">
                <a:solidFill>
                  <a:schemeClr val="tx1">
                    <a:lumMod val="65000"/>
                    <a:lumOff val="35000"/>
                  </a:schemeClr>
                </a:solidFill>
              </a:rPr>
              <a:t>21</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23038097"/>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805264"/>
          </a:xfrm>
          <a:prstGeom prst="rect">
            <a:avLst/>
          </a:prstGeom>
        </p:spPr>
      </p:pic>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a" altLang="ko-KR" sz="2800">
                <a:solidFill>
                  <a:schemeClr val="tx1">
                    <a:lumMod val="65000"/>
                    <a:lumOff val="35000"/>
                  </a:schemeClr>
                </a:solidFill>
              </a:rPr>
              <a:t>ਮੂਸਾ ਅਤੇ ਇਸਰਾਏਲੀ ਕਨਾਨ ਦੇ ਰਸਤੇ ਵਿਚ ਲਾਲ ਸਾਗਰ ਨੂੰ ਮਿਲੇ ਸਨ।</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453694872"/>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7383"/>
            <a:ext cx="9144000" cy="5832648"/>
          </a:xfrm>
          <a:prstGeom prst="rect">
            <a:avLst/>
          </a:prstGeom>
        </p:spPr>
      </p:pic>
      <p:sp>
        <p:nvSpPr>
          <p:cNvPr id="5" name="TextBox 4"/>
          <p:cNvSpPr txBox="1"/>
          <p:nvPr/>
        </p:nvSpPr>
        <p:spPr>
          <a:xfrm>
            <a:off x="73274" y="5877272"/>
            <a:ext cx="8963222"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a" altLang="ko-KR" sz="2800">
                <a:solidFill>
                  <a:schemeClr val="tx1">
                    <a:lumMod val="65000"/>
                    <a:lumOff val="35000"/>
                  </a:schemeClr>
                </a:solidFill>
              </a:rPr>
              <a:t>ਮਿਸਰੀ ਨੇ ਇਸਰਾਏਲੀਆਂ ਨੂੰ ਦੁਬਾਰਾ ਫੜਨ ਲਈ ਉਨ੍ਹਾਂ ਦਾ ਪਿੱਛਾ ਕੀਤਾ।</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030085485"/>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92" y="0"/>
            <a:ext cx="9111816" cy="5517232"/>
          </a:xfrm>
          <a:prstGeom prst="rect">
            <a:avLst/>
          </a:prstGeom>
        </p:spPr>
      </p:pic>
      <p:sp>
        <p:nvSpPr>
          <p:cNvPr id="4" name="TextBox 3"/>
          <p:cNvSpPr txBox="1"/>
          <p:nvPr/>
        </p:nvSpPr>
        <p:spPr>
          <a:xfrm>
            <a:off x="73274" y="5502370"/>
            <a:ext cx="9054634"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a" altLang="ko-KR" sz="2800">
                <a:solidFill>
                  <a:schemeClr val="tx1">
                    <a:lumMod val="65000"/>
                    <a:lumOff val="35000"/>
                  </a:schemeClr>
                </a:solidFill>
              </a:rPr>
              <a:t>ਫਿਰ, ਇੱਕ ਸ਼ਾਨਦਾਰ ਗੱਲ ਹੋਈ! ਪਰਮੇਸ਼ੁਰ ਨੇ ਲਾਲ ਸਾਗਰ ਨੂੰ ਵੰਡਿਆ ਅਤੇ ਇਸਰਾਏਲੀਆਂ ਨੂੰ ਸੁੱਕੀ ਧਰਤੀ ਉੱਤੇ ਤੁਰਨ ਦਿੱਤਾ।</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146147376"/>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30" y="-14569"/>
            <a:ext cx="9144000" cy="5315777"/>
          </a:xfrm>
          <a:prstGeom prst="rect">
            <a:avLst/>
          </a:prstGeom>
        </p:spPr>
      </p:pic>
      <p:sp>
        <p:nvSpPr>
          <p:cNvPr id="4" name="TextBox 3"/>
          <p:cNvSpPr txBox="1"/>
          <p:nvPr/>
        </p:nvSpPr>
        <p:spPr>
          <a:xfrm>
            <a:off x="114518" y="5459840"/>
            <a:ext cx="9054634"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a" altLang="ko-KR" sz="2800">
                <a:solidFill>
                  <a:schemeClr val="tx1">
                    <a:lumMod val="65000"/>
                    <a:lumOff val="35000"/>
                  </a:schemeClr>
                </a:solidFill>
              </a:rPr>
              <a:t>ਮਿਸਰੀ ਸਿਪਾਹੀਆਂ ਨੇ ਉਨ੍ਹਾਂ ਦਾ ਪਿੱਛਾ ਕੀਤਾ, ਪਰ ਸਮੁੰਦਰ ਫਿਰ ਵਾਪਸ ਚਲਾ ਗਿਆ, ਸਾਰੇ ਮਿਸਰੀ ਸਿਪਾਹੀ ਸਮੁੰਦਰ ਵਿੱਚ ਹੜ੍ਹ ਗਏ। ਉਨ੍ਹਾਂ ਵਿੱਚੋਂ ਇੱਕ ਵੀ ਨਹੀਂ ਬਚਿਆ।</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574512773"/>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9105"/>
            <a:ext cx="9252520" cy="5402321"/>
          </a:xfrm>
          <a:prstGeom prst="rect">
            <a:avLst/>
          </a:prstGeom>
        </p:spPr>
      </p:pic>
      <p:sp>
        <p:nvSpPr>
          <p:cNvPr id="5" name="TextBox 4"/>
          <p:cNvSpPr txBox="1"/>
          <p:nvPr/>
        </p:nvSpPr>
        <p:spPr>
          <a:xfrm>
            <a:off x="90389" y="5477544"/>
            <a:ext cx="8963222" cy="1384995"/>
          </a:xfrm>
          <a:prstGeom prst="rect">
            <a:avLst/>
          </a:prstGeom>
          <a:noFill/>
        </p:spPr>
        <p:txBody>
          <a:bodyPr wrap="square" rtlCol="0">
            <a:spAutoFit/>
          </a:bodyPr>
          <a:lstStyle/>
          <a:p>
            <a:r xmlns:a="http://schemas.openxmlformats.org/drawingml/2006/main">
              <a:rPr lang="pa" altLang="ko-KR" sz="2800">
                <a:solidFill>
                  <a:schemeClr val="tx1">
                    <a:lumMod val="65000"/>
                    <a:lumOff val="35000"/>
                  </a:schemeClr>
                </a:solidFill>
              </a:rPr>
              <a:t>ਜਦੋਂ ਫ਼ਿਰਊਨ ਨੇ ਇਹ ਸੁਣਿਆ, ਤਾਂ ਮੂਸਾ ਉਸ ਤੋਂ ਡਰ ਗਿਆ ਅਤੇ ਮਿਸਰ ਦੇ ਮਹਿਲ ਵਿੱਚੋਂ ਭੱਜ ਗਿਆ ਅਤੇ ਮਿਦਯਾਨ ਦੇ ਮਾਰੂਥਲ ਵਿੱਚ ਰਹਿਣ ਲਈ ਚਲਾ ਗਿਆ।</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030085485"/>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7383"/>
            <a:ext cx="9144000" cy="5832647"/>
          </a:xfrm>
          <a:prstGeom prst="rect">
            <a:avLst/>
          </a:prstGeom>
        </p:spPr>
      </p:pic>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a" altLang="ko-KR" sz="2800">
                <a:solidFill>
                  <a:schemeClr val="tx1">
                    <a:lumMod val="65000"/>
                    <a:lumOff val="35000"/>
                  </a:schemeClr>
                </a:solidFill>
              </a:rPr>
              <a:t>ਸਾਨੂੰ ਬਚਾਉਣ ਲਈ ਅਸੀਂ ਪਰਮੇਸ਼ੁਰ ਦਾ ਧੰਨਵਾਦ ਕਰਦੇ ਹਾਂ! ਸਾਰੇ ਇਸਰਾਏਲੀਆਂ ਨੇ ਬਹੁਤ ਖੁਸ਼ੀ ਨਾਲ ਖੁਸ਼ੀ ਦੇ ਗੀਤ ਗਾਏ।</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577293911"/>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pa" altLang="ko-KR" sz="4000">
                <a:solidFill>
                  <a:srgbClr val="FF0000"/>
                </a:solidFill>
              </a:rPr>
              <a:t>ਅੱਜ ਦਾ ਪਾਠ</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218196" y="6856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484784"/>
            <a:ext cx="8208912" cy="452431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pa" altLang="ko-KR" sz="3600">
                <a:solidFill>
                  <a:schemeClr val="tx1">
                    <a:lumMod val="65000"/>
                    <a:lumOff val="35000"/>
                  </a:schemeClr>
                </a:solidFill>
              </a:rPr>
              <a:t>ਪਰਮੇਸ਼ੁਰ ਨੇ ਇਸਰਾਏਲੀਆਂ ਨੂੰ ਉਨ੍ਹਾਂ ਦੀ ਨਿਰਾਸ਼ਾਜਨਕ ਸਥਿਤੀ ਤੋਂ ਬਚਾਇਆ।</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pa" altLang="ko-KR" sz="3600">
                <a:solidFill>
                  <a:schemeClr val="tx1">
                    <a:lumMod val="65000"/>
                    <a:lumOff val="35000"/>
                  </a:schemeClr>
                </a:solidFill>
              </a:rPr>
              <a:t>ਮੈਨੂੰ ਪਾਪ ਦੇ ਕਾਰਨ ਮਰਨ ਦੀ ਸਥਿਤੀ ਵਿੱਚ ਵੀ ਸੀ, ਪਰ ਪਰਮੇਸ਼ੁਰ ਨੇ ਮੈਨੂੰ ਬਚਾਉਣ ਲਈ ਯਿਸੂ ਨੂੰ ਭੇਜਿਆ!</a:t>
            </a:r>
          </a:p>
          <a:p>
            <a:pPr xmlns:a="http://schemas.openxmlformats.org/drawingml/2006/main" algn="ctr"/>
            <a:r xmlns:a="http://schemas.openxmlformats.org/drawingml/2006/main">
              <a:rPr lang="pa" altLang="ko-KR" sz="3600">
                <a:solidFill>
                  <a:schemeClr val="tx1">
                    <a:lumMod val="65000"/>
                    <a:lumOff val="35000"/>
                  </a:schemeClr>
                </a:solidFill>
              </a:rPr>
              <a:t>ਪਰਮੇਸ਼ੁਰ ਨੇ ਮੈਨੂੰ ਸਦੀਵੀ ਮੌਤ ਤੋਂ ਬਚਾਇਆ!</a:t>
            </a:r>
          </a:p>
          <a:p>
            <a:pPr xmlns:a="http://schemas.openxmlformats.org/drawingml/2006/main" algn="ctr"/>
            <a:r xmlns:a="http://schemas.openxmlformats.org/drawingml/2006/main">
              <a:rPr lang="pa" altLang="ko-KR" sz="3600">
                <a:solidFill>
                  <a:schemeClr val="tx1">
                    <a:lumMod val="65000"/>
                    <a:lumOff val="35000"/>
                  </a:schemeClr>
                </a:solidFill>
              </a:rPr>
              <a:t>ਹੇ ਪਿਤਾ ਪਰਮੇਸ਼ੁਰ, ਤੁਹਾਡਾ ਬਹੁਤ ਧੰਨਵਾਦ!</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3485308479"/>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2738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pa" altLang="ko-KR" sz="3200"/>
              <a:t>ਰੱਬ ਹੈ?</a:t>
            </a:r>
            <a:r xmlns:a="http://schemas.openxmlformats.org/drawingml/2006/main">
              <a:rPr lang="pa"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a" altLang="ko-KR" sz="3600">
                <a:solidFill>
                  <a:srgbClr val="C00000"/>
                </a:solidFill>
              </a:rPr>
              <a:t>ਰੱਬ.</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a" altLang="ko-KR" sz="3600">
                <a:solidFill>
                  <a:schemeClr val="tx1">
                    <a:lumMod val="65000"/>
                    <a:lumOff val="35000"/>
                  </a:schemeClr>
                </a:solidFill>
              </a:rPr>
              <a:t>ਪਰਮੇਸ਼ੁਰ ਸਾਡਾ ਮੁਕਤੀਦਾਤਾ ਹੈ ਜੋ ਆਪਣੇ ਲੋਕਾਂ ਨੂੰ ਸ਼ਾਨਦਾਰ ਤਰੀਕੇ ਨਾਲ ਬਚਾਉਂਦਾ ਹੈ।</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3237399110"/>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pa" altLang="ko-KR" sz="4000">
                <a:solidFill>
                  <a:srgbClr val="FF0000"/>
                </a:solidFill>
              </a:rPr>
              <a:t>ਅੱਜ ਦੀ ਕਵਿਜ਼</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33499" y="45071"/>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07704" y="106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a" altLang="ko-KR" sz="3600">
                <a:solidFill>
                  <a:schemeClr val="tx1">
                    <a:lumMod val="65000"/>
                    <a:lumOff val="35000"/>
                  </a:schemeClr>
                </a:solidFill>
              </a:rPr>
              <a:t>ਇਸਰਾਏਲੀ ਲਾਲ ਸਾਗਰ ਦੇ ਪਾਰ ਕਿਵੇਂ ਗਏ?</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a" altLang="en-US" sz="2800">
                <a:solidFill>
                  <a:schemeClr val="tx1">
                    <a:lumMod val="65000"/>
                    <a:lumOff val="35000"/>
                  </a:schemeClr>
                </a:solidFill>
              </a:rPr>
              <a:t>① </a:t>
            </a:r>
            <a:r xmlns:a="http://schemas.openxmlformats.org/drawingml/2006/main">
              <a:rPr lang="pa" altLang="ko-KR" sz="2800">
                <a:solidFill>
                  <a:schemeClr val="tx1">
                    <a:lumMod val="65000"/>
                    <a:lumOff val="35000"/>
                  </a:schemeClr>
                </a:solidFill>
              </a:rPr>
              <a:t>ਪਰਮੇਸ਼ੁਰ ਨੇ ਉਨ੍ਹਾਂ ਨੂੰ ਇੱਕ ਵੱਡਾ ਜਹਾਜ਼ ਭੇਜਿਆ।</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a" altLang="en-US" sz="2800">
                <a:solidFill>
                  <a:schemeClr val="tx1">
                    <a:lumMod val="65000"/>
                    <a:lumOff val="35000"/>
                  </a:schemeClr>
                </a:solidFill>
              </a:rPr>
              <a:t>② </a:t>
            </a:r>
            <a:r xmlns:a="http://schemas.openxmlformats.org/drawingml/2006/main">
              <a:rPr lang="pa" altLang="ko-KR" sz="2800">
                <a:solidFill>
                  <a:schemeClr val="tx1">
                    <a:lumMod val="65000"/>
                    <a:lumOff val="35000"/>
                  </a:schemeClr>
                </a:solidFill>
              </a:rPr>
              <a:t>ਰੱਬ ਉਹਨਾਂ ਨੂੰ ਸਮੁੰਦਰ ਦੇ ਪਾਣੀ ਤੇ ਤੁਰਨ ਦੇਵੇ.</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a" altLang="en-US" sz="2800">
                <a:solidFill>
                  <a:schemeClr val="tx1">
                    <a:lumMod val="65000"/>
                    <a:lumOff val="35000"/>
                  </a:schemeClr>
                </a:solidFill>
              </a:rPr>
              <a:t>③ </a:t>
            </a:r>
            <a:r xmlns:a="http://schemas.openxmlformats.org/drawingml/2006/main">
              <a:rPr lang="pa" altLang="ko-KR" sz="2800">
                <a:solidFill>
                  <a:schemeClr val="tx1">
                    <a:lumMod val="65000"/>
                    <a:lumOff val="35000"/>
                  </a:schemeClr>
                </a:solidFill>
              </a:rPr>
              <a:t>ਪਰਮੇਸ਼ੁਰ ਨੇ ਲਾਲ ਸਾਗਰ ਨੂੰ ਵੰਡਿਆ ਅਤੇ ਉਨ੍ਹਾਂ ਨੂੰ ਚੱਲਣ ਦਿਓ</a:t>
            </a:r>
          </a:p>
          <a:p>
            <a:r xmlns:a="http://schemas.openxmlformats.org/drawingml/2006/main">
              <a:rPr lang="pa" altLang="ko-KR" sz="2800">
                <a:solidFill>
                  <a:schemeClr val="tx1">
                    <a:lumMod val="65000"/>
                    <a:lumOff val="35000"/>
                  </a:schemeClr>
                </a:solidFill>
              </a:rPr>
              <a:t>ਸੁੱਕੀ ਜ਼ਮੀਨ.</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30044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a" altLang="en-US" sz="2800">
                <a:solidFill>
                  <a:schemeClr val="tx1">
                    <a:lumMod val="65000"/>
                    <a:lumOff val="35000"/>
                  </a:schemeClr>
                </a:solidFill>
              </a:rPr>
              <a:t>④ </a:t>
            </a:r>
            <a:r xmlns:a="http://schemas.openxmlformats.org/drawingml/2006/main">
              <a:rPr lang="pa" altLang="ko-KR" sz="2800">
                <a:solidFill>
                  <a:schemeClr val="tx1">
                    <a:lumMod val="65000"/>
                    <a:lumOff val="35000"/>
                  </a:schemeClr>
                </a:solidFill>
              </a:rPr>
              <a:t>ਰੱਬ ਉਨ੍ਹਾਂ ਨੂੰ ਸਮੁੰਦਰ ਦੇ ਉੱਪਰ ਉੱਡਣ ਦੇਵੇ।</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75471"/>
            <a:ext cx="8712968"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a" altLang="en-US" sz="2800">
                <a:solidFill>
                  <a:srgbClr val="FF0000"/>
                </a:solidFill>
              </a:rPr>
              <a:t>③ </a:t>
            </a:r>
            <a:r xmlns:a="http://schemas.openxmlformats.org/drawingml/2006/main">
              <a:rPr lang="pa" altLang="ko-KR" sz="2800">
                <a:solidFill>
                  <a:srgbClr val="FF0000"/>
                </a:solidFill>
              </a:rPr>
              <a:t>ਪਰਮੇਸ਼ੁਰ ਨੇ ਲਾਲ ਸਾਗਰ ਨੂੰ ਵੰਡਿਆ ਅਤੇ ਉਨ੍ਹਾਂ ਨੂੰ ਚੱਲਣ ਦਿਓ</a:t>
            </a:r>
          </a:p>
          <a:p>
            <a:r xmlns:a="http://schemas.openxmlformats.org/drawingml/2006/main">
              <a:rPr lang="pa" altLang="ko-KR" sz="2800">
                <a:solidFill>
                  <a:srgbClr val="FF0000"/>
                </a:solidFill>
              </a:rPr>
              <a:t>ਸੁੱਕੀ ਜ਼ਮੀਨ.</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249674490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pa" altLang="ko-KR" sz="4000">
                <a:solidFill>
                  <a:srgbClr val="FF0000"/>
                </a:solidFill>
              </a:rPr>
              <a:t>ਅੱਜ ਦਾ ਸ਼ਬਦ</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20560" y="11260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98129" y="59740"/>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a" altLang="ko-KR" sz="3600">
                <a:solidFill>
                  <a:schemeClr val="tx1">
                    <a:lumMod val="65000"/>
                    <a:lumOff val="35000"/>
                  </a:schemeClr>
                </a:solidFill>
              </a:rPr>
              <a:t>ਤਦ ਮੂਸਾ ਨੇ ਆਪਣਾ ਹੱਥ ਸਮੁੰਦਰ ਉੱਤੇ ਪਸਾਰਿਆ ਅਤੇ ਸਾਰੀ ਰਾਤ ਯਹੋਵਾਹ ਨੇ ਸਮੁੰਦਰ ਨੂੰ ਤੇਜ਼ ਪੂਰਬੀ ਹਵਾ ਨਾਲ ਮੋੜ ਦਿੱਤਾ ਅਤੇ ਸੁੱਕੀ ਧਰਤੀ ਵਿੱਚ ਬਦਲ ਦਿੱਤਾ। ਪਾਣੀ ਵੰਡੇ ਗਏ,</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pa" altLang="ko-KR" sz="2800">
                <a:solidFill>
                  <a:schemeClr val="tx1">
                    <a:lumMod val="65000"/>
                    <a:lumOff val="35000"/>
                  </a:schemeClr>
                </a:solidFill>
              </a:rPr>
              <a:t>ਕੂਚ</a:t>
            </a:r>
            <a:r xmlns:a="http://schemas.openxmlformats.org/drawingml/2006/main">
              <a:rPr lang="pa" altLang="en-US" sz="2800">
                <a:solidFill>
                  <a:schemeClr val="tx1">
                    <a:lumMod val="65000"/>
                    <a:lumOff val="35000"/>
                  </a:schemeClr>
                </a:solidFill>
              </a:rPr>
              <a:t> </a:t>
            </a:r>
            <a:r xmlns:a="http://schemas.openxmlformats.org/drawingml/2006/main">
              <a:rPr lang="pa" altLang="ko-KR" sz="2800">
                <a:solidFill>
                  <a:schemeClr val="tx1">
                    <a:lumMod val="65000"/>
                    <a:lumOff val="35000"/>
                  </a:schemeClr>
                </a:solidFill>
              </a:rPr>
              <a:t>14:</a:t>
            </a:r>
            <a:r xmlns:a="http://schemas.openxmlformats.org/drawingml/2006/main">
              <a:rPr lang="pa" altLang="en-US" sz="2800">
                <a:solidFill>
                  <a:schemeClr val="tx1">
                    <a:lumMod val="65000"/>
                    <a:lumOff val="35000"/>
                  </a:schemeClr>
                </a:solidFill>
              </a:rPr>
              <a:t> </a:t>
            </a:r>
            <a:r xmlns:a="http://schemas.openxmlformats.org/drawingml/2006/main">
              <a:rPr lang="pa" altLang="ko-KR" sz="2800">
                <a:solidFill>
                  <a:schemeClr val="tx1">
                    <a:lumMod val="65000"/>
                    <a:lumOff val="35000"/>
                  </a:schemeClr>
                </a:solidFill>
              </a:rPr>
              <a:t>21</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133652139"/>
      </p:ext>
    </p:extLst>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2952328"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a" altLang="ko-KR" b="1">
                <a:solidFill>
                  <a:schemeClr val="tx1">
                    <a:lumMod val="50000"/>
                    <a:lumOff val="50000"/>
                  </a:schemeClr>
                </a:solidFill>
              </a:rPr>
              <a:t>ਨੰ. 20 ਪਰਮੇਸ਼ੁਰ ਦਾ ਬਚਨ</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7186" y="1916832"/>
            <a:ext cx="3931114"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pa" altLang="ko-KR" sz="3600"/>
              <a:t>ਰੱਬ ਜਿਸ ਨੇ ਮੀਟ ਨੂੰ ਘਟਾ ਦਿੱਤਾ</a:t>
            </a:r>
            <a:endParaRPr xmlns:a="http://schemas.openxmlformats.org/drawingml/2006/main" lang="ko-KR" altLang="en-US" sz="36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pic>
        <p:nvPicPr>
          <p:cNvPr id="6" name="그림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73016" y="1962617"/>
            <a:ext cx="5364088" cy="3792407"/>
          </a:xfrm>
          <a:prstGeom prst="rect">
            <a:avLst/>
          </a:prstGeom>
        </p:spPr>
      </p:pic>
    </p:spTree>
    <p:extLst>
      <p:ext uri="{BB962C8B-B14F-4D97-AF65-F5344CB8AC3E}">
        <p14:creationId xmlns:p14="http://schemas.microsoft.com/office/powerpoint/2010/main" val="46326207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pa" altLang="ko-KR" sz="4000">
                <a:solidFill>
                  <a:srgbClr val="FF0000"/>
                </a:solidFill>
              </a:rPr>
              <a:t>ਅੱਜ ਦਾ ਸ਼ਬਦ</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33499" y="6241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58763" y="6241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700808"/>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a" altLang="ko-KR" sz="3600">
                <a:solidFill>
                  <a:schemeClr val="bg1">
                    <a:lumMod val="50000"/>
                  </a:schemeClr>
                </a:solidFill>
              </a:rPr>
              <a:t>"ਮੈਂ ਇਸਰਾਏਲੀਆਂ ਦੀ ਬੁੜ-ਬੁੜ ਸੁਣੀ ਹੈ। ਉਨ੍ਹਾਂ ਨੂੰ ਆਖ, 'ਸੰਧ ਵੇਲੇ ਤੁਸੀਂ ਮਾਸ ਖਾਓਗੇ, ਅਤੇ ਸਵੇਰ ਨੂੰ ਤੁਸੀਂ ਰੋਟੀ ਨਾਲ ਰੱਜ ਜਾਵੋਂਗੇ। ਫ਼ੇਰ ਤੁਸੀਂ ਜਾਣੋਗੇ ਕਿ ਮੈਂ ਯਹੋਵਾਹ ਤੁਹਾਡਾ ਪਰਮੇਸ਼ੁਰ ਹਾਂ।' "</a:t>
            </a:r>
            <a:endParaRPr xmlns:a="http://schemas.openxmlformats.org/drawingml/2006/main" lang="ko-KR" altLang="en-US" sz="3600">
              <a:solidFill>
                <a:schemeClr val="bg1">
                  <a:lumMod val="50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pa" altLang="ko-KR" sz="2800">
                <a:solidFill>
                  <a:schemeClr val="tx1">
                    <a:lumMod val="65000"/>
                    <a:lumOff val="35000"/>
                  </a:schemeClr>
                </a:solidFill>
              </a:rPr>
              <a:t>ਕੂਚ</a:t>
            </a:r>
            <a:r xmlns:a="http://schemas.openxmlformats.org/drawingml/2006/main">
              <a:rPr lang="pa" altLang="en-US" sz="2800">
                <a:solidFill>
                  <a:schemeClr val="tx1">
                    <a:lumMod val="65000"/>
                    <a:lumOff val="35000"/>
                  </a:schemeClr>
                </a:solidFill>
              </a:rPr>
              <a:t>  </a:t>
            </a:r>
            <a:r xmlns:a="http://schemas.openxmlformats.org/drawingml/2006/main">
              <a:rPr lang="pa" altLang="ko-KR" sz="2800">
                <a:solidFill>
                  <a:schemeClr val="tx1">
                    <a:lumMod val="65000"/>
                    <a:lumOff val="35000"/>
                  </a:schemeClr>
                </a:solidFill>
              </a:rPr>
              <a:t>16:12</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23038097"/>
      </p:ext>
    </p:extLst>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a" altLang="ko-KR" sz="2800">
                <a:solidFill>
                  <a:schemeClr val="tx1">
                    <a:lumMod val="65000"/>
                    <a:lumOff val="35000"/>
                  </a:schemeClr>
                </a:solidFill>
              </a:rPr>
              <a:t>ਇਸਰਾਏਲੀਆਂ ਕੋਲ ਮਾਰੂਥਲ ਵਿੱਚ ਕੋਈ ਭੋਜਨ ਨਹੀਂ ਸੀ। ਤਦ ਉਹ ਮੂਸਾ ਅਤੇ ਪਰਮੇਸ਼ੁਰ ਦੇ ਵਿਰੁੱਧ ਬੁੜਬੁੜਾਉਣ ਲੱਗੇ।</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4662" y="12941"/>
            <a:ext cx="8294675" cy="5864332"/>
          </a:xfrm>
          <a:prstGeom prst="rect">
            <a:avLst/>
          </a:prstGeom>
        </p:spPr>
      </p:pic>
    </p:spTree>
    <p:extLst>
      <p:ext uri="{BB962C8B-B14F-4D97-AF65-F5344CB8AC3E}">
        <p14:creationId xmlns:p14="http://schemas.microsoft.com/office/powerpoint/2010/main" val="2453694872"/>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a" altLang="ko-KR" sz="2800">
                <a:solidFill>
                  <a:schemeClr val="tx1">
                    <a:lumMod val="65000"/>
                    <a:lumOff val="35000"/>
                  </a:schemeClr>
                </a:solidFill>
              </a:rPr>
              <a:t>ਫ਼ੇਰ ਯਹੋਵਾਹ ਨੇ ਮੂਸਾ ਨੂੰ ਆਖਿਆ। “ਮੈਂ ਤੁਹਾਡੇ ਲਈ ਸਵਰਗ ਤੋਂ ਭੋਜਨ ਹੇਠਾਂ ਸੁੱਟਾਂਗਾ।”</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50" y="0"/>
            <a:ext cx="8312978" cy="5877272"/>
          </a:xfrm>
          <a:prstGeom prst="rect">
            <a:avLst/>
          </a:prstGeom>
        </p:spPr>
      </p:pic>
    </p:spTree>
    <p:extLst>
      <p:ext uri="{BB962C8B-B14F-4D97-AF65-F5344CB8AC3E}">
        <p14:creationId xmlns:p14="http://schemas.microsoft.com/office/powerpoint/2010/main" val="3030085485"/>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a" altLang="ko-KR" sz="2800">
                <a:solidFill>
                  <a:schemeClr val="tx1">
                    <a:lumMod val="65000"/>
                    <a:lumOff val="35000"/>
                  </a:schemeClr>
                </a:solidFill>
              </a:rPr>
              <a:t>ਸਵੇਰੇ, ਮਾਰੂਥਲ ਦੇ ਫਰਸ਼ 'ਤੇ ਠੰਡ ਵਰਗੇ ਪਤਲੇ ਫਲੇਕਸ ਦਿਖਾਈ ਦਿੱਤੇ.</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92" y="0"/>
            <a:ext cx="9144000" cy="5696744"/>
          </a:xfrm>
          <a:prstGeom prst="rect">
            <a:avLst/>
          </a:prstGeom>
        </p:spPr>
      </p:pic>
    </p:spTree>
    <p:extLst>
      <p:ext uri="{BB962C8B-B14F-4D97-AF65-F5344CB8AC3E}">
        <p14:creationId xmlns:p14="http://schemas.microsoft.com/office/powerpoint/2010/main" val="2146147376"/>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p>
            <a:r xmlns:a="http://schemas.openxmlformats.org/drawingml/2006/main">
              <a:rPr lang="pa" altLang="ko-KR" sz="2800">
                <a:solidFill>
                  <a:schemeClr val="tx1">
                    <a:lumMod val="65000"/>
                    <a:lumOff val="35000"/>
                  </a:schemeClr>
                </a:solidFill>
              </a:rPr>
              <a:t>ਮੂਸਾ 40 ਸਾਲ ਇੱਕ ਚਰਵਾਹੇ ਦੇ ਰੂਪ ਵਿੱਚ ਜੀਉਂਦਾ ਰਿਹਾ ਅਤੇ ਅੰਤ ਵਿੱਚ ਉਹ 80 ਸਾਲਾਂ ਦਾ ਹੋ ਗਿਆ।</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8992" y="-11699"/>
            <a:ext cx="8335008" cy="5892480"/>
          </a:xfrm>
          <a:prstGeom prst="rect">
            <a:avLst/>
          </a:prstGeom>
        </p:spPr>
      </p:pic>
    </p:spTree>
    <p:extLst>
      <p:ext uri="{BB962C8B-B14F-4D97-AF65-F5344CB8AC3E}">
        <p14:creationId xmlns:p14="http://schemas.microsoft.com/office/powerpoint/2010/main" val="2146147376"/>
      </p:ext>
    </p:extLst>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4683" y="5301208"/>
            <a:ext cx="9054634"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a" altLang="ko-KR" sz="2800">
                <a:solidFill>
                  <a:schemeClr val="tx1">
                    <a:lumMod val="65000"/>
                    <a:lumOff val="35000"/>
                  </a:schemeClr>
                </a:solidFill>
              </a:rPr>
              <a:t>ਸ਼ਾਮ ਨੂੰ ਬਟੇਰ ਉਨ੍ਹਾਂ ਉੱਤੇ ਆ ਗਈ ਅਤੇ ਡਿੱਗ ਪਈ ਅਤੇ ਡੇਰੇ ਨੂੰ ਢੱਕ ਲਿਆ। ਉਨ੍ਹਾਂ ਨੇ ਉਨ੍ਹਾਂ ਨੂੰ ਇਕੱਠਾ ਕੀਤਾ, ਪਕਾਇਆ ਅਤੇ ਖਾਧਾ। ਉਹ ਮਾਰੂਥਲ ਵਿੱਚ ਵੀ ਭੁੱਖੇ ਨਹੀਂ ਸਨ।</a:t>
            </a:r>
            <a:endParaRPr xmlns:a="http://schemas.openxmlformats.org/drawingml/2006/main" lang="ko-KR" altLang="en-US" sz="2800">
              <a:solidFill>
                <a:schemeClr val="tx1">
                  <a:lumMod val="65000"/>
                  <a:lumOff val="35000"/>
                </a:schemeClr>
              </a:solidFill>
            </a:endParaRPr>
          </a:p>
        </p:txBody>
      </p:sp>
      <p:pic>
        <p:nvPicPr>
          <p:cNvPr id="2054" name="Picture 6" descr="http://thumbs.dreamstime.com/z/many-birds-flying-sky-silhouettes-pigeons-motion-blur-isolated-white-36555473.jpg"/>
          <p:cNvPicPr>
            <a:picLocks noChangeAspect="1" noChangeArrowheads="1"/>
          </p:cNvPicPr>
          <p:nvPr/>
        </p:nvPicPr>
        <p:blipFill>
          <a:blip r:embed="rId2">
            <a:extLst>
              <a:ext uri="{28A0092B-C50C-407E-A947-70E740481C1C}">
                <a14:useLocalDpi xmlns:a14="http://schemas.microsoft.com/office/drawing/2010/main" val="0"/>
              </a:ext>
            </a:extLst>
          </a:blip>
          <a:srcRect b="9874"/>
          <a:stretch>
            <a:fillRect/>
          </a:stretch>
        </p:blipFill>
        <p:spPr bwMode="auto">
          <a:xfrm>
            <a:off x="0" y="1"/>
            <a:ext cx="9144000" cy="4941168"/>
          </a:xfrm>
          <a:prstGeom prst="rect">
            <a:avLst/>
          </a:prstGeom>
          <a:noFill/>
          <a:extLst>
            <a:ext uri="{909E8E84-426E-40DD-AFC4-6F175D3DCCD1}">
              <a14:hiddenFill xmlns:a14="http://schemas.microsoft.com/office/drawing/2010/main">
                <a:solidFill>
                  <a:srgbClr val="FFFFFF"/>
                </a:solidFill>
              </a14:hiddenFill>
            </a:ext>
          </a:extLst>
        </p:spPr>
      </p:pic>
      <p:pic>
        <p:nvPicPr>
          <p:cNvPr id="5" name="그림 4"/>
          <p:cNvPicPr>
            <a:picLocks noChangeAspect="1"/>
          </p:cNvPicPr>
          <p:nvPr/>
        </p:nvPicPr>
        <p:blipFill>
          <a:blip r:embed="rId3">
            <a:extLst>
              <a:ext uri="{28A0092B-C50C-407E-A947-70E740481C1C}">
                <a14:useLocalDpi xmlns:a14="http://schemas.microsoft.com/office/drawing/2010/main" val="0"/>
              </a:ext>
            </a:extLst>
          </a:blip>
          <a:srcRect t="30137"/>
          <a:stretch>
            <a:fillRect/>
          </a:stretch>
        </p:blipFill>
        <p:spPr>
          <a:xfrm>
            <a:off x="3707904" y="2470585"/>
            <a:ext cx="5323754" cy="2629555"/>
          </a:xfrm>
          <a:prstGeom prst="rect">
            <a:avLst/>
          </a:prstGeom>
        </p:spPr>
      </p:pic>
    </p:spTree>
    <p:extLst>
      <p:ext uri="{BB962C8B-B14F-4D97-AF65-F5344CB8AC3E}">
        <p14:creationId xmlns:p14="http://schemas.microsoft.com/office/powerpoint/2010/main" val="1608050306"/>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05264"/>
            <a:ext cx="9054634" cy="89255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a" altLang="ko-KR" sz="2600">
                <a:solidFill>
                  <a:schemeClr val="tx1">
                    <a:lumMod val="65000"/>
                    <a:lumOff val="35000"/>
                  </a:schemeClr>
                </a:solidFill>
              </a:rPr>
              <a:t>"ਧੰਨਵਾਦ, ਰੱਬ!" ਮੂਸਾ ਅਤੇ ਇਜ਼ਰਾਈਲੀ ਲੋਕ ਪਰਮੇਸ਼ੁਰ ਦੀ ਸਰਬਸ਼ਕਤੀਮਾਨ ਸ਼ਕਤੀ ਤੋਂ ਹੈਰਾਨ ਸਨ।</a:t>
            </a:r>
            <a:endParaRPr xmlns:a="http://schemas.openxmlformats.org/drawingml/2006/main" lang="ko-KR" altLang="en-US" sz="26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1974" y="0"/>
            <a:ext cx="8083959" cy="5715000"/>
          </a:xfrm>
          <a:prstGeom prst="rect">
            <a:avLst/>
          </a:prstGeom>
        </p:spPr>
      </p:pic>
    </p:spTree>
    <p:extLst>
      <p:ext uri="{BB962C8B-B14F-4D97-AF65-F5344CB8AC3E}">
        <p14:creationId xmlns:p14="http://schemas.microsoft.com/office/powerpoint/2010/main" val="1269417316"/>
      </p:ext>
    </p:extLst>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pa" altLang="ko-KR" sz="4000">
                <a:solidFill>
                  <a:srgbClr val="FF0000"/>
                </a:solidFill>
              </a:rPr>
              <a:t>ਅੱਜ ਦਾ ਪਾਠ</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33499" y="3129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835696" y="8269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330890"/>
            <a:ext cx="8208912" cy="452431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pa" altLang="ko-KR" sz="3600">
                <a:solidFill>
                  <a:schemeClr val="tx1">
                    <a:lumMod val="65000"/>
                    <a:lumOff val="35000"/>
                  </a:schemeClr>
                </a:solidFill>
              </a:rPr>
              <a:t>ਪ੍ਰਮਾਤਮਾ ਨੇ ਆਪਣੇ ਲੋਕਾਂ ਨੂੰ ਅਦਭੁਤ ਤਰੀਕੇ ਅਤੇ ਉਸਦੀ ਸਰਵਸ਼ਕਤੀਮਾਨ ਸ਼ਕਤੀ ਨਾਲ ਰੋਜ਼ਾਨਾ ਭੋਜਨ ਪ੍ਰਦਾਨ ਕੀਤਾ, ਇੱਥੋਂ ਤੱਕ ਕਿ ਮਾਰੂਥਲ ਵਿੱਚ ਵੀ ਜਿੱਥੇ ਉਹਨਾਂ ਨੂੰ ਕੋਈ ਵੀ ਨਹੀਂ ਮਿਲਿਆ।</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pa" altLang="ko-KR" sz="3600">
                <a:solidFill>
                  <a:schemeClr val="tx1">
                    <a:lumMod val="65000"/>
                    <a:lumOff val="35000"/>
                  </a:schemeClr>
                </a:solidFill>
              </a:rPr>
              <a:t>ਸਾਨੂੰ ਵਿਸ਼ਵਾਸ ਹੈ ਕਿ ਪ੍ਰਮਾਤਮਾ ਸਾਨੂੰ ਸਾਡੀਆਂ ਜ਼ਰੂਰਤਾਂ ਨੂੰ ਆਪਣੇ ਸ਼ਾਨਦਾਰ ਤਰੀਕੇ ਨਾਲ ਵਫ਼ਾਦਾਰੀ ਨਾਲ ਪ੍ਰਦਾਨ ਕਰੇਗਾ।</a:t>
            </a:r>
          </a:p>
        </p:txBody>
      </p:sp>
    </p:spTree>
    <p:extLst>
      <p:ext uri="{BB962C8B-B14F-4D97-AF65-F5344CB8AC3E}">
        <p14:creationId xmlns:p14="http://schemas.microsoft.com/office/powerpoint/2010/main" val="3485308479"/>
      </p:ext>
    </p:extLst>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33268" y="206953"/>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pa" altLang="ko-KR" sz="3200"/>
              <a:t>ਰੱਬ ਹੈ?</a:t>
            </a:r>
            <a:r xmlns:a="http://schemas.openxmlformats.org/drawingml/2006/main">
              <a:rPr lang="pa"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a" altLang="ko-KR" sz="3600">
                <a:solidFill>
                  <a:srgbClr val="C00000"/>
                </a:solidFill>
              </a:rPr>
              <a:t>ਵਾਹਿਗੁਰੂ..</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2308324"/>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a" altLang="ko-KR" sz="3600">
                <a:solidFill>
                  <a:schemeClr val="tx1">
                    <a:lumMod val="65000"/>
                    <a:lumOff val="35000"/>
                  </a:schemeClr>
                </a:solidFill>
              </a:rPr>
              <a:t>ਉਹ ਅਦਭੁਤ ਪ੍ਰਮਾਤਮਾ ਹੈ ਜੋ ਸਾਡੀਆਂ ਜ਼ਰੂਰਤਾਂ ਨੂੰ ਪਹਿਲਾਂ ਤੋਂ ਜਾਣਦਾ ਹੈ ਅਤੇ ਉਨ੍ਹਾਂ ਨੂੰ ਆਪਣੇ ਅਦਭੁਤ ਤਰੀਕੇ ਨਾਲ ਪ੍ਰਦਾਨ ਕਰਦਾ ਹੈ।</a:t>
            </a:r>
          </a:p>
          <a:p>
            <a:endParaRPr lang="en-US" altLang="ko-KR" sz="3600">
              <a:solidFill>
                <a:schemeClr val="tx1">
                  <a:lumMod val="65000"/>
                  <a:lumOff val="35000"/>
                </a:schemeClr>
              </a:solidFill>
            </a:endParaRPr>
          </a:p>
        </p:txBody>
      </p:sp>
    </p:spTree>
    <p:extLst>
      <p:ext uri="{BB962C8B-B14F-4D97-AF65-F5344CB8AC3E}">
        <p14:creationId xmlns:p14="http://schemas.microsoft.com/office/powerpoint/2010/main" val="3237399110"/>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pa" altLang="ko-KR" sz="4000">
                <a:solidFill>
                  <a:srgbClr val="FF0000"/>
                </a:solidFill>
              </a:rPr>
              <a:t>ਅੱਜ ਦੀ ਕਵਿਜ਼</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379495" y="61465"/>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07704" y="101949"/>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a" altLang="ko-KR" sz="3600">
                <a:solidFill>
                  <a:schemeClr val="tx1">
                    <a:lumMod val="65000"/>
                    <a:lumOff val="35000"/>
                  </a:schemeClr>
                </a:solidFill>
              </a:rPr>
              <a:t>ਪਰਮੇਸ਼ੁਰ ਨੇ ਆਪਣੇ ਭੁੱਖੇ ਲੋਕਾਂ ਲਈ ਕੀ ਪ੍ਰਬੰਧ ਕੀਤਾ?</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a" altLang="en-US" sz="2800">
                <a:solidFill>
                  <a:schemeClr val="tx1">
                    <a:lumMod val="65000"/>
                    <a:lumOff val="35000"/>
                  </a:schemeClr>
                </a:solidFill>
              </a:rPr>
              <a:t>① </a:t>
            </a:r>
            <a:r xmlns:a="http://schemas.openxmlformats.org/drawingml/2006/main">
              <a:rPr lang="pa" altLang="ko-KR" sz="2800">
                <a:solidFill>
                  <a:schemeClr val="tx1">
                    <a:lumMod val="65000"/>
                    <a:lumOff val="35000"/>
                  </a:schemeClr>
                </a:solidFill>
              </a:rPr>
              <a:t>ਮੰਨਾ ਅਤੇ ਬਟੇਰ</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a" altLang="en-US" sz="2800">
                <a:solidFill>
                  <a:schemeClr val="tx1">
                    <a:lumMod val="65000"/>
                    <a:lumOff val="35000"/>
                  </a:schemeClr>
                </a:solidFill>
              </a:rPr>
              <a:t>② </a:t>
            </a:r>
            <a:r xmlns:a="http://schemas.openxmlformats.org/drawingml/2006/main">
              <a:rPr lang="pa" altLang="ko-KR" sz="2800">
                <a:solidFill>
                  <a:schemeClr val="tx1">
                    <a:lumMod val="65000"/>
                    <a:lumOff val="35000"/>
                  </a:schemeClr>
                </a:solidFill>
              </a:rPr>
              <a:t>ਰੋਟੀ ਅਤੇ ਦੁੱਧ</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a" altLang="en-US" sz="2800">
                <a:solidFill>
                  <a:schemeClr val="tx1">
                    <a:lumMod val="65000"/>
                    <a:lumOff val="35000"/>
                  </a:schemeClr>
                </a:solidFill>
              </a:rPr>
              <a:t>③ </a:t>
            </a:r>
            <a:r xmlns:a="http://schemas.openxmlformats.org/drawingml/2006/main">
              <a:rPr lang="pa" altLang="ko-KR" sz="2800">
                <a:solidFill>
                  <a:schemeClr val="tx1">
                    <a:lumMod val="65000"/>
                    <a:lumOff val="35000"/>
                  </a:schemeClr>
                </a:solidFill>
              </a:rPr>
              <a:t>ਮੀਟ ਅਤੇ ਪਾਣੀ</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a" altLang="en-US" sz="2800">
                <a:solidFill>
                  <a:schemeClr val="tx1">
                    <a:lumMod val="65000"/>
                    <a:lumOff val="35000"/>
                  </a:schemeClr>
                </a:solidFill>
              </a:rPr>
              <a:t>④ </a:t>
            </a:r>
            <a:r xmlns:a="http://schemas.openxmlformats.org/drawingml/2006/main">
              <a:rPr lang="pa" altLang="ko-KR" sz="2800">
                <a:solidFill>
                  <a:schemeClr val="tx1">
                    <a:lumMod val="65000"/>
                    <a:lumOff val="35000"/>
                  </a:schemeClr>
                </a:solidFill>
              </a:rPr>
              <a:t>ਚੌਲ ਅਤੇ ਸੂਪ</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2790801"/>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a" altLang="en-US" sz="2800">
                <a:solidFill>
                  <a:srgbClr val="FF0000"/>
                </a:solidFill>
              </a:rPr>
              <a:t>① </a:t>
            </a:r>
            <a:r xmlns:a="http://schemas.openxmlformats.org/drawingml/2006/main">
              <a:rPr lang="pa" altLang="ko-KR" sz="2800">
                <a:solidFill>
                  <a:srgbClr val="FF0000"/>
                </a:solidFill>
              </a:rPr>
              <a:t>ਮੰਨਾ ਅਤੇ ਬਟੇਰ</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249674490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pa" altLang="ko-KR" sz="4000">
                <a:solidFill>
                  <a:srgbClr val="FF0000"/>
                </a:solidFill>
              </a:rPr>
              <a:t>ਅੱਜ ਦਾ ਸ਼ਬਦ</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33499" y="6241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835696" y="6241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700808"/>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a" altLang="ko-KR" sz="3600">
                <a:solidFill>
                  <a:schemeClr val="bg1">
                    <a:lumMod val="50000"/>
                  </a:schemeClr>
                </a:solidFill>
              </a:rPr>
              <a:t>"ਮੈਂ ਇਸਰਾਏਲੀਆਂ ਦੀ ਬੁੜ-ਬੁੜ ਸੁਣੀ ਹੈ। ਉਨ੍ਹਾਂ ਨੂੰ ਆਖ, 'ਸੰਧ ਵੇਲੇ ਤੁਸੀਂ ਮਾਸ ਖਾਓਗੇ, ਅਤੇ ਸਵੇਰ ਨੂੰ ਤੁਸੀਂ ਰੋਟੀ ਨਾਲ ਰੱਜ ਜਾਵੋਂਗੇ। ਫ਼ੇਰ ਤੁਸੀਂ ਜਾਣੋਗੇ ਕਿ ਮੈਂ ਯਹੋਵਾਹ ਤੁਹਾਡਾ ਪਰਮੇਸ਼ੁਰ ਹਾਂ।' "</a:t>
            </a:r>
            <a:endParaRPr xmlns:a="http://schemas.openxmlformats.org/drawingml/2006/main" lang="ko-KR" altLang="en-US" sz="3600">
              <a:solidFill>
                <a:schemeClr val="bg1">
                  <a:lumMod val="50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pa" altLang="ko-KR" sz="2800">
                <a:solidFill>
                  <a:schemeClr val="tx1">
                    <a:lumMod val="65000"/>
                    <a:lumOff val="35000"/>
                  </a:schemeClr>
                </a:solidFill>
              </a:rPr>
              <a:t>ਕੂਚ</a:t>
            </a:r>
            <a:r xmlns:a="http://schemas.openxmlformats.org/drawingml/2006/main">
              <a:rPr lang="pa" altLang="en-US" sz="2800">
                <a:solidFill>
                  <a:schemeClr val="tx1">
                    <a:lumMod val="65000"/>
                    <a:lumOff val="35000"/>
                  </a:schemeClr>
                </a:solidFill>
              </a:rPr>
              <a:t>  </a:t>
            </a:r>
            <a:r xmlns:a="http://schemas.openxmlformats.org/drawingml/2006/main">
              <a:rPr lang="pa" altLang="ko-KR" sz="2800">
                <a:solidFill>
                  <a:schemeClr val="tx1">
                    <a:lumMod val="65000"/>
                    <a:lumOff val="35000"/>
                  </a:schemeClr>
                </a:solidFill>
              </a:rPr>
              <a:t>16:12</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43270788"/>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2952328" cy="369332"/>
          </a:xfrm>
          <a:prstGeom prst="rect">
            <a:avLst/>
          </a:prstGeom>
          <a:noFill/>
        </p:spPr>
        <p:txBody>
          <a:bodyPr wrap="square" rtlCol="0">
            <a:spAutoFit/>
          </a:bodyPr>
          <a:lstStyle/>
          <a:p>
            <a:r xmlns:a="http://schemas.openxmlformats.org/drawingml/2006/main">
              <a:rPr lang="pa" altLang="ko-KR" b="1">
                <a:solidFill>
                  <a:schemeClr val="tx1">
                    <a:lumMod val="50000"/>
                    <a:lumOff val="50000"/>
                  </a:schemeClr>
                </a:solidFill>
              </a:rPr>
              <a:t>ਨੰ.</a:t>
            </a:r>
            <a:r xmlns:a="http://schemas.openxmlformats.org/drawingml/2006/main">
              <a:rPr lang="pa" altLang="en-US" b="1">
                <a:solidFill>
                  <a:schemeClr val="tx1">
                    <a:lumMod val="50000"/>
                    <a:lumOff val="50000"/>
                  </a:schemeClr>
                </a:solidFill>
              </a:rPr>
              <a:t> </a:t>
            </a:r>
            <a:r xmlns:a="http://schemas.openxmlformats.org/drawingml/2006/main">
              <a:rPr lang="pa" altLang="ko-KR" b="1">
                <a:solidFill>
                  <a:schemeClr val="tx1">
                    <a:lumMod val="50000"/>
                    <a:lumOff val="50000"/>
                  </a:schemeClr>
                </a:solidFill>
              </a:rPr>
              <a:t>21 ਪਰਮੇਸ਼ੁਰ ਦਾ ਬਚਨ</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4176464" cy="1323439"/>
          </a:xfrm>
          <a:prstGeom prst="rect">
            <a:avLst/>
          </a:prstGeom>
          <a:noFill/>
        </p:spPr>
        <p:txBody>
          <a:bodyPr wrap="square" rtlCol="0">
            <a:spAutoFit/>
          </a:bodyPr>
          <a:lstStyle/>
          <a:p>
            <a:pPr xmlns:a="http://schemas.openxmlformats.org/drawingml/2006/main" algn="ctr"/>
            <a:r xmlns:a="http://schemas.openxmlformats.org/drawingml/2006/main">
              <a:rPr lang="pa" altLang="ko-KR" sz="4000"/>
              <a:t>ਦਸ ਹੁਕਮ</a:t>
            </a:r>
            <a:endParaRPr xmlns:a="http://schemas.openxmlformats.org/drawingml/2006/main" lang="ko-KR" altLang="en-US"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7" name="그림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11960" y="1982740"/>
            <a:ext cx="4929496" cy="3606522"/>
          </a:xfrm>
          <a:prstGeom prst="rect">
            <a:avLst/>
          </a:prstGeom>
        </p:spPr>
      </p:pic>
    </p:spTree>
    <p:extLst>
      <p:ext uri="{BB962C8B-B14F-4D97-AF65-F5344CB8AC3E}">
        <p14:creationId xmlns:p14="http://schemas.microsoft.com/office/powerpoint/2010/main" val="233507605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pa" altLang="ko-KR" sz="4000">
                <a:solidFill>
                  <a:srgbClr val="FF0000"/>
                </a:solidFill>
              </a:rPr>
              <a:t>ਅੱਜ ਦਾ ਸ਼ਬਦ</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7621" y="59118"/>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25112" y="8056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p>
            <a:r xmlns:a="http://schemas.openxmlformats.org/drawingml/2006/main">
              <a:rPr lang="pa" altLang="ko-KR" sz="3600">
                <a:solidFill>
                  <a:schemeClr val="tx1">
                    <a:lumMod val="65000"/>
                    <a:lumOff val="35000"/>
                  </a:schemeClr>
                </a:solidFill>
              </a:rPr>
              <a:t>ਮੂਸਾ ਉੱਥੇ ਯਹੋਵਾਹ ਦੇ ਨਾਲ ਚਾਲੀ ਦਿਨ ਅਤੇ ਚਾਲੀ ਰਾਤਾਂ ਬਿਨਾਂ ਖਾਧਾ ਰਿਹਾ</a:t>
            </a:r>
          </a:p>
          <a:p>
            <a:r xmlns:a="http://schemas.openxmlformats.org/drawingml/2006/main">
              <a:rPr lang="pa" altLang="ko-KR" sz="3600">
                <a:solidFill>
                  <a:schemeClr val="tx1">
                    <a:lumMod val="65000"/>
                    <a:lumOff val="35000"/>
                  </a:schemeClr>
                </a:solidFill>
              </a:rPr>
              <a:t>ਰੋਟੀ ਜਾਂ ਪੀਣ ਵਾਲਾ ਪਾਣੀ। ਅਤੇ ਉਸਨੇ ਫੱਟੀਆਂ ਉੱਤੇ ਨੇਮ ਦੇ ਸ਼ਬਦ ਲਿਖੇ - ਦਸ ਹੁਕਮ।</a:t>
            </a:r>
          </a:p>
        </p:txBody>
      </p:sp>
      <p:sp>
        <p:nvSpPr>
          <p:cNvPr id="24" name="TextBox 23"/>
          <p:cNvSpPr txBox="1"/>
          <p:nvPr/>
        </p:nvSpPr>
        <p:spPr>
          <a:xfrm>
            <a:off x="4932040" y="4922004"/>
            <a:ext cx="3850654" cy="523220"/>
          </a:xfrm>
          <a:prstGeom prst="rect">
            <a:avLst/>
          </a:prstGeom>
          <a:noFill/>
        </p:spPr>
        <p:txBody>
          <a:bodyPr wrap="square" rtlCol="0">
            <a:spAutoFit/>
          </a:bodyPr>
          <a:lstStyle/>
          <a:p>
            <a:pPr xmlns:a="http://schemas.openxmlformats.org/drawingml/2006/main" algn="r"/>
            <a:r xmlns:a="http://schemas.openxmlformats.org/drawingml/2006/main">
              <a:rPr lang="pa" altLang="ko-KR" sz="2800">
                <a:solidFill>
                  <a:schemeClr val="tx1">
                    <a:lumMod val="65000"/>
                    <a:lumOff val="35000"/>
                  </a:schemeClr>
                </a:solidFill>
              </a:rPr>
              <a:t>ਕੂਚ 34:28</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457032025"/>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8" y="5445224"/>
            <a:ext cx="8963222" cy="1384995"/>
          </a:xfrm>
          <a:prstGeom prst="rect">
            <a:avLst/>
          </a:prstGeom>
          <a:noFill/>
        </p:spPr>
        <p:txBody>
          <a:bodyPr wrap="square" rtlCol="0">
            <a:spAutoFit/>
          </a:bodyPr>
          <a:lstStyle/>
          <a:p>
            <a:r xmlns:a="http://schemas.openxmlformats.org/drawingml/2006/main">
              <a:rPr lang="pa" altLang="ko-KR" sz="2800">
                <a:solidFill>
                  <a:schemeClr val="tx1">
                    <a:lumMod val="65000"/>
                    <a:lumOff val="35000"/>
                  </a:schemeClr>
                </a:solidFill>
              </a:rPr>
              <a:t>ਇਜ਼ਰਾਈਲੀ ਲੋਕ ਹੋਰੇਬ ਪਰਬਤ (ਸੀਨਈ ਪਹਾੜ) ਉੱਤੇ ਪਹੁੰਚੇ। ਮੌਂਟ ਸਿਨਾਈ (ਹੋਰੇਬ ਪਹਾੜ) ਉੱਤੇ ਪ੍ਰਭੂ ਪਰਮੇਸ਼ੁਰ ਦੀ ਮਹਿਮਾ ਭਰੀ ਹੋਈ ਸੀ।</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9143999" cy="5445225"/>
          </a:xfrm>
          <a:prstGeom prst="rect">
            <a:avLst/>
          </a:prstGeom>
        </p:spPr>
      </p:pic>
    </p:spTree>
    <p:extLst>
      <p:ext uri="{BB962C8B-B14F-4D97-AF65-F5344CB8AC3E}">
        <p14:creationId xmlns:p14="http://schemas.microsoft.com/office/powerpoint/2010/main" val="2869076154"/>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0033" y="6995"/>
            <a:ext cx="8183932" cy="5798269"/>
          </a:xfrm>
          <a:prstGeom prst="rect">
            <a:avLst/>
          </a:prstGeom>
        </p:spPr>
      </p:pic>
      <p:sp>
        <p:nvSpPr>
          <p:cNvPr id="5" name="TextBox 4"/>
          <p:cNvSpPr txBox="1"/>
          <p:nvPr/>
        </p:nvSpPr>
        <p:spPr>
          <a:xfrm>
            <a:off x="73274" y="5787261"/>
            <a:ext cx="8963222" cy="954107"/>
          </a:xfrm>
          <a:prstGeom prst="rect">
            <a:avLst/>
          </a:prstGeom>
          <a:noFill/>
        </p:spPr>
        <p:txBody>
          <a:bodyPr wrap="square" rtlCol="0">
            <a:spAutoFit/>
          </a:bodyPr>
          <a:lstStyle/>
          <a:p>
            <a:r xmlns:a="http://schemas.openxmlformats.org/drawingml/2006/main">
              <a:rPr lang="pa" altLang="ko-KR" sz="2800">
                <a:solidFill>
                  <a:schemeClr val="tx1">
                    <a:lumMod val="65000"/>
                    <a:lumOff val="35000"/>
                  </a:schemeClr>
                </a:solidFill>
              </a:rPr>
              <a:t>ਪਰਮੇਸ਼ੁਰ ਨੇ ਮੂਸਾ ਨੂੰ ਕਿਹਾ, “ਮੇਰੇ ਕੋਲ ਪਹਾੜ ਉੱਤੇ ਆ।” ਮੂਸਾ ਪਰਮੇਸ਼ੁਰ ਦੇ ਪਹਾੜ ਉੱਤੇ ਚੜ੍ਹ ਗਿਆ।</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921325186"/>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2598" y="5517232"/>
            <a:ext cx="9054634" cy="1384995"/>
          </a:xfrm>
          <a:prstGeom prst="rect">
            <a:avLst/>
          </a:prstGeom>
          <a:noFill/>
        </p:spPr>
        <p:txBody>
          <a:bodyPr wrap="square" rtlCol="0">
            <a:spAutoFit/>
          </a:bodyPr>
          <a:lstStyle/>
          <a:p>
            <a:r xmlns:a="http://schemas.openxmlformats.org/drawingml/2006/main">
              <a:rPr lang="pa" altLang="ko-KR" sz="2800">
                <a:solidFill>
                  <a:schemeClr val="tx1">
                    <a:lumMod val="65000"/>
                    <a:lumOff val="35000"/>
                  </a:schemeClr>
                </a:solidFill>
              </a:rPr>
              <a:t>ਇੱਕ ਦਿਨ, ਰੱਬ ਨੇ ਉਸਨੂੰ ਬਲਦੀ ਝਾੜੀ ਵਿੱਚ ਬੁਲਾਇਆ ਅਤੇ ਉਸਨੂੰ ਕਿਹਾ। “ਮੈਂ ਤੈਨੂੰ ਫ਼ਿਰਊਨ ਕੋਲ ਭੇਜ ਰਿਹਾ ਹਾਂ ਤਾਂ ਜੋ ਮੈਂ ਆਪਣੇ ਲੋਕਾਂ ਨੂੰ ਇਸਰਾਏਲੀਆਂ ਨੂੰ ਮਿਸਰ ਵਿੱਚੋਂ ਬਚਾ ਲਵਾਂ।”</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712"/>
            <a:ext cx="9144000" cy="5545944"/>
          </a:xfrm>
          <a:prstGeom prst="rect">
            <a:avLst/>
          </a:prstGeom>
        </p:spPr>
      </p:pic>
    </p:spTree>
    <p:extLst>
      <p:ext uri="{BB962C8B-B14F-4D97-AF65-F5344CB8AC3E}">
        <p14:creationId xmlns:p14="http://schemas.microsoft.com/office/powerpoint/2010/main" val="2574512773"/>
      </p:ext>
    </p:extLst>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9366" y="6021288"/>
            <a:ext cx="9054634" cy="523220"/>
          </a:xfrm>
          <a:prstGeom prst="rect">
            <a:avLst/>
          </a:prstGeom>
          <a:noFill/>
        </p:spPr>
        <p:txBody>
          <a:bodyPr wrap="square" rtlCol="0">
            <a:spAutoFit/>
          </a:bodyPr>
          <a:lstStyle/>
          <a:p>
            <a:r xmlns:a="http://schemas.openxmlformats.org/drawingml/2006/main">
              <a:rPr lang="pa" altLang="ko-KR" sz="2800">
                <a:solidFill>
                  <a:schemeClr val="tx1">
                    <a:lumMod val="65000"/>
                    <a:lumOff val="35000"/>
                  </a:schemeClr>
                </a:solidFill>
              </a:rPr>
              <a:t>ਯਹੋਵਾਹ ਪਰਮੇਸ਼ੁਰ ਹੋਰੇਬ ਪਰਬਤ ਉੱਤੇ ਮਿਲਿਆ।</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8043" y="-11699"/>
            <a:ext cx="8316906" cy="5892480"/>
          </a:xfrm>
          <a:prstGeom prst="rect">
            <a:avLst/>
          </a:prstGeom>
        </p:spPr>
      </p:pic>
    </p:spTree>
    <p:extLst>
      <p:ext uri="{BB962C8B-B14F-4D97-AF65-F5344CB8AC3E}">
        <p14:creationId xmlns:p14="http://schemas.microsoft.com/office/powerpoint/2010/main" val="1257695559"/>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5473005"/>
            <a:ext cx="9054634" cy="1384995"/>
          </a:xfrm>
          <a:prstGeom prst="rect">
            <a:avLst/>
          </a:prstGeom>
          <a:noFill/>
        </p:spPr>
        <p:txBody>
          <a:bodyPr wrap="square" rtlCol="0">
            <a:spAutoFit/>
          </a:bodyPr>
          <a:lstStyle/>
          <a:p>
            <a:r xmlns:a="http://schemas.openxmlformats.org/drawingml/2006/main">
              <a:rPr lang="pa" altLang="ko-KR" sz="2800">
                <a:solidFill>
                  <a:schemeClr val="tx1">
                    <a:lumMod val="65000"/>
                    <a:lumOff val="35000"/>
                  </a:schemeClr>
                </a:solidFill>
              </a:rPr>
              <a:t>ਪਰਮੇਸ਼ੁਰ ਨੇ ਮੂਸਾ ਨੂੰ ਪੱਥਰ ਦੀਆਂ ਫੱਟੀਆਂ ਦਿੱਤੀਆਂ। ਪਰਮੇਸ਼ੁਰ ਨੇ ਇਜ਼ਰਾਈਲੀਆਂ ਲਈ ਇਸ ਉੱਤੇ ਕਾਨੂੰਨ ਅਤੇ ਹੁਕਮ ਲਿਖੇ - ਦਸ ਹੁਕਮ।</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5536" y="-28712"/>
            <a:ext cx="8352928" cy="5041888"/>
          </a:xfrm>
          <a:prstGeom prst="rect">
            <a:avLst/>
          </a:prstGeom>
        </p:spPr>
      </p:pic>
    </p:spTree>
    <p:extLst>
      <p:ext uri="{BB962C8B-B14F-4D97-AF65-F5344CB8AC3E}">
        <p14:creationId xmlns:p14="http://schemas.microsoft.com/office/powerpoint/2010/main" val="1182260669"/>
      </p:ext>
    </p:extLst>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565338"/>
            <a:ext cx="9054634" cy="1292662"/>
          </a:xfrm>
          <a:prstGeom prst="rect">
            <a:avLst/>
          </a:prstGeom>
          <a:noFill/>
        </p:spPr>
        <p:txBody>
          <a:bodyPr wrap="square" rtlCol="0">
            <a:spAutoFit/>
          </a:bodyPr>
          <a:lstStyle/>
          <a:p>
            <a:r xmlns:a="http://schemas.openxmlformats.org/drawingml/2006/main">
              <a:rPr lang="pa" altLang="ko-KR" sz="2600">
                <a:solidFill>
                  <a:schemeClr val="tx1">
                    <a:lumMod val="65000"/>
                    <a:lumOff val="35000"/>
                  </a:schemeClr>
                </a:solidFill>
              </a:rPr>
              <a:t>"ਤੁਹਾਡਾ ਧੰਨਵਾਦ, ਪ੍ਰਭੂ, ਤੁਸੀਂ ਸਾਨੂੰ ਕਾਨੂੰਨ ਦੇਣ ਲਈ।"</a:t>
            </a:r>
          </a:p>
          <a:p>
            <a:r xmlns:a="http://schemas.openxmlformats.org/drawingml/2006/main">
              <a:rPr lang="pa" altLang="ko-KR" sz="2600">
                <a:solidFill>
                  <a:schemeClr val="tx1">
                    <a:lumMod val="65000"/>
                    <a:lumOff val="35000"/>
                  </a:schemeClr>
                </a:solidFill>
              </a:rPr>
              <a:t>ਮੂਸਾ ਨੇ ਸੋਚਿਆ, "ਮੈਂ ਇਸ ਕੀਮਤੀ ਦਸ ਹੁਕਮਾਂ ਨੂੰ ਪ੍ਰਦਾਨ ਕਰਾਂਗਾ ਅਤੇ ਸਿਖਾਵਾਂਗਾ।"</a:t>
            </a:r>
            <a:endParaRPr xmlns:a="http://schemas.openxmlformats.org/drawingml/2006/main" lang="ko-KR" altLang="en-US" sz="26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699"/>
            <a:ext cx="9127908" cy="5344517"/>
          </a:xfrm>
          <a:prstGeom prst="rect">
            <a:avLst/>
          </a:prstGeom>
        </p:spPr>
      </p:pic>
    </p:spTree>
    <p:extLst>
      <p:ext uri="{BB962C8B-B14F-4D97-AF65-F5344CB8AC3E}">
        <p14:creationId xmlns:p14="http://schemas.microsoft.com/office/powerpoint/2010/main" val="822004946"/>
      </p:ext>
    </p:extLst>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pa" altLang="ko-KR" sz="4000">
                <a:solidFill>
                  <a:srgbClr val="FF0000"/>
                </a:solidFill>
              </a:rPr>
              <a:t>ਅੱਜ ਦਾ ਪਾਠ</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324611" y="4958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835696" y="8332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52238" y="1788542"/>
            <a:ext cx="8208912" cy="3539430"/>
          </a:xfrm>
          <a:prstGeom prst="rect">
            <a:avLst/>
          </a:prstGeom>
          <a:noFill/>
        </p:spPr>
        <p:txBody>
          <a:bodyPr wrap="square" rtlCol="0">
            <a:spAutoFit/>
          </a:bodyPr>
          <a:lstStyle/>
          <a:p>
            <a:pPr xmlns:a="http://schemas.openxmlformats.org/drawingml/2006/main" algn="ctr"/>
            <a:r xmlns:a="http://schemas.openxmlformats.org/drawingml/2006/main">
              <a:rPr lang="pa" altLang="ko-KR" sz="3200">
                <a:solidFill>
                  <a:schemeClr val="tx1">
                    <a:lumMod val="65000"/>
                    <a:lumOff val="35000"/>
                  </a:schemeClr>
                </a:solidFill>
              </a:rPr>
              <a:t>ਦਸ ਹੁਕਮ ਉਹ ਕੀਮਤੀ ਨਿਯਮ ਹਨ ਜੋ ਪਰਮੇਸ਼ੁਰ ਨੇ ਸਾਡੇ ਜੀਵਨ ਲਈ ਦਿੱਤੇ ਹਨ।</a:t>
            </a: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pa" altLang="ko-KR" sz="3200">
                <a:solidFill>
                  <a:schemeClr val="tx1">
                    <a:lumMod val="65000"/>
                    <a:lumOff val="35000"/>
                  </a:schemeClr>
                </a:solidFill>
              </a:rPr>
              <a:t>ਜਦੋਂ ਅਸੀਂ ਪਰਮੇਸ਼ੁਰ ਦੇ ਨਿਯਮਾਂ ਦੀ ਪਾਲਣਾ ਕਰਦੇ ਹਾਂ, ਤਾਂ ਪਰਮੇਸ਼ੁਰ ਸਾਡੀ ਜ਼ਿੰਦਗੀ ਤੋਂ ਖੁਸ਼ ਹੋਵੇਗਾ।</a:t>
            </a:r>
          </a:p>
          <a:p>
            <a:pPr algn="ctr"/>
            <a:endParaRPr lang="en-US" altLang="ko-KR" sz="3200">
              <a:solidFill>
                <a:schemeClr val="tx1">
                  <a:lumMod val="65000"/>
                  <a:lumOff val="35000"/>
                </a:schemeClr>
              </a:solidFill>
            </a:endParaRPr>
          </a:p>
          <a:p>
            <a:pPr algn="ctr"/>
            <a:endParaRPr lang="en-US" altLang="ko-KR" sz="3200">
              <a:solidFill>
                <a:schemeClr val="tx1">
                  <a:lumMod val="65000"/>
                  <a:lumOff val="35000"/>
                </a:schemeClr>
              </a:solidFill>
            </a:endParaRPr>
          </a:p>
        </p:txBody>
      </p:sp>
    </p:spTree>
    <p:extLst>
      <p:ext uri="{BB962C8B-B14F-4D97-AF65-F5344CB8AC3E}">
        <p14:creationId xmlns:p14="http://schemas.microsoft.com/office/powerpoint/2010/main" val="1373828348"/>
      </p:ext>
    </p:extLst>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27384"/>
            <a:ext cx="4053592" cy="584775"/>
          </a:xfrm>
          <a:prstGeom prst="rect">
            <a:avLst/>
          </a:prstGeom>
          <a:noFill/>
        </p:spPr>
        <p:txBody>
          <a:bodyPr wrap="square" rtlCol="0">
            <a:spAutoFit/>
          </a:bodyPr>
          <a:lstStyle/>
          <a:p>
            <a:pPr xmlns:a="http://schemas.openxmlformats.org/drawingml/2006/main" algn="ctr"/>
            <a:r xmlns:a="http://schemas.openxmlformats.org/drawingml/2006/main">
              <a:rPr lang="pa" altLang="ko-KR" sz="3200"/>
              <a:t>ਰੱਬ?</a:t>
            </a:r>
            <a:r xmlns:a="http://schemas.openxmlformats.org/drawingml/2006/main">
              <a:rPr lang="pa"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p>
            <a:r xmlns:a="http://schemas.openxmlformats.org/drawingml/2006/main">
              <a:rPr lang="pa" altLang="ko-KR" sz="3600">
                <a:solidFill>
                  <a:srgbClr val="C00000"/>
                </a:solidFill>
              </a:rPr>
              <a:t>ਰੱਬ</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2862322"/>
          </a:xfrm>
          <a:prstGeom prst="rect">
            <a:avLst/>
          </a:prstGeom>
          <a:noFill/>
        </p:spPr>
        <p:txBody>
          <a:bodyPr wrap="square" rtlCol="0">
            <a:spAutoFit/>
          </a:bodyPr>
          <a:lstStyle/>
          <a:p>
            <a:r xmlns:a="http://schemas.openxmlformats.org/drawingml/2006/main">
              <a:rPr lang="pa" altLang="ko-KR" sz="3600">
                <a:solidFill>
                  <a:schemeClr val="tx1">
                    <a:lumMod val="65000"/>
                    <a:lumOff val="35000"/>
                  </a:schemeClr>
                </a:solidFill>
              </a:rPr>
              <a:t>ਪਰਮੇਸ਼ੁਰ ਨੇ ਸਾਨੂੰ ਕਾਨੂੰਨ ਅਤੇ ਦਸ ਹੁਕਮ ਦਿੱਤੇ ਹਨ।</a:t>
            </a:r>
          </a:p>
          <a:p>
            <a:endParaRPr lang="en-US" altLang="ko-KR" sz="3600">
              <a:solidFill>
                <a:schemeClr val="tx1">
                  <a:lumMod val="65000"/>
                  <a:lumOff val="35000"/>
                </a:schemeClr>
              </a:solidFill>
            </a:endParaRPr>
          </a:p>
          <a:p>
            <a:r xmlns:a="http://schemas.openxmlformats.org/drawingml/2006/main">
              <a:rPr lang="pa" altLang="ko-KR" sz="3600">
                <a:solidFill>
                  <a:schemeClr val="tx1">
                    <a:lumMod val="65000"/>
                    <a:lumOff val="35000"/>
                  </a:schemeClr>
                </a:solidFill>
              </a:rPr>
              <a:t>ਪ੍ਰਮਾਤਮਾ ਨੇ ਆਪਣੇ ਆਪ ਨੂੰ ਥੀਸਿਸ ਨਿਯਮਾਂ ਅਤੇ ਹੁਕਮਾਂ ਦੁਆਰਾ ਸਾਨੂੰ ਜਾਣਿਆ.</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4137780456"/>
      </p:ext>
    </p:extLst>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p>
            <a:pPr xmlns:a="http://schemas.openxmlformats.org/drawingml/2006/main" algn="ctr"/>
            <a:r xmlns:a="http://schemas.openxmlformats.org/drawingml/2006/main">
              <a:rPr lang="pa" altLang="ko-KR" sz="4000">
                <a:solidFill>
                  <a:srgbClr val="FF0000"/>
                </a:solidFill>
              </a:rPr>
              <a:t>ਅੱਜ ਦੀ ਕਵਿਜ਼</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33499" y="64160"/>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38050" y="61465"/>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077218"/>
          </a:xfrm>
          <a:prstGeom prst="rect">
            <a:avLst/>
          </a:prstGeom>
          <a:noFill/>
        </p:spPr>
        <p:txBody>
          <a:bodyPr wrap="square" rtlCol="0">
            <a:spAutoFit/>
          </a:bodyPr>
          <a:lstStyle/>
          <a:p>
            <a:r xmlns:a="http://schemas.openxmlformats.org/drawingml/2006/main">
              <a:rPr lang="pa" altLang="ko-KR" sz="3200">
                <a:solidFill>
                  <a:schemeClr val="tx1">
                    <a:lumMod val="65000"/>
                    <a:lumOff val="35000"/>
                  </a:schemeClr>
                </a:solidFill>
              </a:rPr>
              <a:t>ਪਰਮੇਸ਼ੁਰ ਨੇ ਦਸ ਹੁਕਮ ਕਿੱਥੇ ਲਿਖੇ ਹਨ?</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p>
            <a:r xmlns:a="http://schemas.openxmlformats.org/drawingml/2006/main">
              <a:rPr lang="pa" altLang="en-US" sz="2800">
                <a:solidFill>
                  <a:schemeClr val="tx1">
                    <a:lumMod val="65000"/>
                    <a:lumOff val="35000"/>
                  </a:schemeClr>
                </a:solidFill>
              </a:rPr>
              <a:t>① </a:t>
            </a:r>
            <a:r xmlns:a="http://schemas.openxmlformats.org/drawingml/2006/main">
              <a:rPr lang="pa" altLang="ko-KR" sz="2800">
                <a:solidFill>
                  <a:schemeClr val="tx1">
                    <a:lumMod val="65000"/>
                    <a:lumOff val="35000"/>
                  </a:schemeClr>
                </a:solidFill>
              </a:rPr>
              <a:t>ਲੱਕੜ ਦੀ ਗੋਲੀ</a:t>
            </a:r>
            <a:r xmlns:a="http://schemas.openxmlformats.org/drawingml/2006/main">
              <a:rPr lang="pa" altLang="en-US" sz="2800">
                <a:solidFill>
                  <a:schemeClr val="tx1">
                    <a:lumMod val="65000"/>
                    <a:lumOff val="35000"/>
                  </a:schemeClr>
                </a:solidFill>
              </a:rPr>
              <a:t> </a:t>
            </a:r>
          </a:p>
        </p:txBody>
      </p:sp>
      <p:sp>
        <p:nvSpPr>
          <p:cNvPr id="16" name="TextBox 15"/>
          <p:cNvSpPr txBox="1"/>
          <p:nvPr/>
        </p:nvSpPr>
        <p:spPr>
          <a:xfrm>
            <a:off x="323528" y="3553852"/>
            <a:ext cx="8424936" cy="523220"/>
          </a:xfrm>
          <a:prstGeom prst="rect">
            <a:avLst/>
          </a:prstGeom>
          <a:noFill/>
        </p:spPr>
        <p:txBody>
          <a:bodyPr wrap="square" rtlCol="0">
            <a:spAutoFit/>
          </a:bodyPr>
          <a:lstStyle/>
          <a:p>
            <a:r xmlns:a="http://schemas.openxmlformats.org/drawingml/2006/main">
              <a:rPr lang="pa" altLang="en-US" sz="2800">
                <a:solidFill>
                  <a:schemeClr val="tx1">
                    <a:lumMod val="65000"/>
                    <a:lumOff val="35000"/>
                  </a:schemeClr>
                </a:solidFill>
              </a:rPr>
              <a:t>② </a:t>
            </a:r>
            <a:r xmlns:a="http://schemas.openxmlformats.org/drawingml/2006/main">
              <a:rPr lang="pa" altLang="ko-KR" sz="2800">
                <a:solidFill>
                  <a:schemeClr val="tx1">
                    <a:lumMod val="65000"/>
                    <a:lumOff val="35000"/>
                  </a:schemeClr>
                </a:solidFill>
              </a:rPr>
              <a:t>ਚਿੱਕੜ</a:t>
            </a:r>
            <a:r xmlns:a="http://schemas.openxmlformats.org/drawingml/2006/main">
              <a:rPr lang="pa" altLang="en-US" sz="2800">
                <a:solidFill>
                  <a:schemeClr val="tx1">
                    <a:lumMod val="65000"/>
                    <a:lumOff val="35000"/>
                  </a:schemeClr>
                </a:solidFill>
              </a:rPr>
              <a:t> </a:t>
            </a:r>
            <a:r xmlns:a="http://schemas.openxmlformats.org/drawingml/2006/main">
              <a:rPr lang="pa" altLang="ko-KR" sz="2800">
                <a:solidFill>
                  <a:schemeClr val="tx1">
                    <a:lumMod val="65000"/>
                    <a:lumOff val="35000"/>
                  </a:schemeClr>
                </a:solidFill>
              </a:rPr>
              <a:t>ਟੈਬਲੇਟ</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p>
            <a:r xmlns:a="http://schemas.openxmlformats.org/drawingml/2006/main">
              <a:rPr lang="pa" altLang="en-US" sz="2800">
                <a:solidFill>
                  <a:schemeClr val="tx1">
                    <a:lumMod val="65000"/>
                    <a:lumOff val="35000"/>
                  </a:schemeClr>
                </a:solidFill>
              </a:rPr>
              <a:t>③ </a:t>
            </a:r>
            <a:r xmlns:a="http://schemas.openxmlformats.org/drawingml/2006/main">
              <a:rPr lang="pa" altLang="ko-KR" sz="2800">
                <a:solidFill>
                  <a:schemeClr val="tx1">
                    <a:lumMod val="65000"/>
                    <a:lumOff val="35000"/>
                  </a:schemeClr>
                </a:solidFill>
              </a:rPr>
              <a:t>ਪੇਪਰ</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p>
            <a:r xmlns:a="http://schemas.openxmlformats.org/drawingml/2006/main">
              <a:rPr lang="pa" altLang="en-US" sz="2800">
                <a:solidFill>
                  <a:schemeClr val="tx1">
                    <a:lumMod val="65000"/>
                    <a:lumOff val="35000"/>
                  </a:schemeClr>
                </a:solidFill>
              </a:rPr>
              <a:t>④ </a:t>
            </a:r>
            <a:r xmlns:a="http://schemas.openxmlformats.org/drawingml/2006/main">
              <a:rPr lang="pa" altLang="ko-KR" sz="2800">
                <a:solidFill>
                  <a:schemeClr val="tx1">
                    <a:lumMod val="65000"/>
                    <a:lumOff val="35000"/>
                  </a:schemeClr>
                </a:solidFill>
              </a:rPr>
              <a:t>ਪੱਥਰ ਦੀ ਗੋਲੀ</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rtlCol="0">
            <a:spAutoFit/>
          </a:bodyPr>
          <a:lstStyle/>
          <a:p>
            <a:r xmlns:a="http://schemas.openxmlformats.org/drawingml/2006/main">
              <a:rPr lang="pa" altLang="en-US" sz="2800">
                <a:solidFill>
                  <a:srgbClr val="FF0000"/>
                </a:solidFill>
              </a:rPr>
              <a:t>④ </a:t>
            </a:r>
            <a:r xmlns:a="http://schemas.openxmlformats.org/drawingml/2006/main">
              <a:rPr lang="pa" altLang="ko-KR" sz="2800">
                <a:solidFill>
                  <a:srgbClr val="FF0000"/>
                </a:solidFill>
              </a:rPr>
              <a:t>ਪੱਥਰ ਦੀ ਗੋਲੀ</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337779422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pa" altLang="ko-KR" sz="4000">
                <a:solidFill>
                  <a:srgbClr val="FF0000"/>
                </a:solidFill>
              </a:rPr>
              <a:t>ਅੱਜ ਦਾ ਸ਼ਬਦ</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7621" y="59118"/>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25112" y="8056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p>
            <a:r xmlns:a="http://schemas.openxmlformats.org/drawingml/2006/main">
              <a:rPr lang="pa" altLang="ko-KR" sz="3600">
                <a:solidFill>
                  <a:schemeClr val="tx1">
                    <a:lumMod val="65000"/>
                    <a:lumOff val="35000"/>
                  </a:schemeClr>
                </a:solidFill>
              </a:rPr>
              <a:t>ਮੂਸਾ ਉੱਥੇ ਯਹੋਵਾਹ ਦੇ ਨਾਲ ਚਾਲੀ ਦਿਨ ਅਤੇ ਚਾਲੀ ਰਾਤਾਂ ਬਿਨਾਂ ਖਾਧਾ ਰਿਹਾ</a:t>
            </a:r>
          </a:p>
          <a:p>
            <a:r xmlns:a="http://schemas.openxmlformats.org/drawingml/2006/main">
              <a:rPr lang="pa" altLang="ko-KR" sz="3600">
                <a:solidFill>
                  <a:schemeClr val="tx1">
                    <a:lumMod val="65000"/>
                    <a:lumOff val="35000"/>
                  </a:schemeClr>
                </a:solidFill>
              </a:rPr>
              <a:t>ਰੋਟੀ ਜਾਂ ਪੀਣ ਵਾਲਾ ਪਾਣੀ। ਅਤੇ ਉਸਨੇ ਫੱਟੀਆਂ ਉੱਤੇ ਨੇਮ ਦੇ ਸ਼ਬਦ ਲਿਖੇ - ਦਸ ਹੁਕਮ।</a:t>
            </a:r>
          </a:p>
        </p:txBody>
      </p:sp>
      <p:sp>
        <p:nvSpPr>
          <p:cNvPr id="24" name="TextBox 23"/>
          <p:cNvSpPr txBox="1"/>
          <p:nvPr/>
        </p:nvSpPr>
        <p:spPr>
          <a:xfrm>
            <a:off x="4932040" y="4922004"/>
            <a:ext cx="3850654" cy="523220"/>
          </a:xfrm>
          <a:prstGeom prst="rect">
            <a:avLst/>
          </a:prstGeom>
          <a:noFill/>
        </p:spPr>
        <p:txBody>
          <a:bodyPr wrap="square" rtlCol="0">
            <a:spAutoFit/>
          </a:bodyPr>
          <a:lstStyle/>
          <a:p>
            <a:pPr xmlns:a="http://schemas.openxmlformats.org/drawingml/2006/main" algn="r"/>
            <a:r xmlns:a="http://schemas.openxmlformats.org/drawingml/2006/main">
              <a:rPr lang="pa" altLang="ko-KR" sz="2800">
                <a:solidFill>
                  <a:schemeClr val="tx1">
                    <a:lumMod val="65000"/>
                    <a:lumOff val="35000"/>
                  </a:schemeClr>
                </a:solidFill>
              </a:rPr>
              <a:t>ਕੂਚ 34:28</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863249803"/>
      </p:ext>
    </p:extLst>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a" altLang="ko-KR" b="1">
                <a:solidFill>
                  <a:schemeClr val="tx1">
                    <a:lumMod val="50000"/>
                    <a:lumOff val="50000"/>
                  </a:schemeClr>
                </a:solidFill>
              </a:rPr>
              <a:t>ਨੰ. 22 ਪਰਮੇਸ਼ੁਰ ਦਾ ਬਚਨ</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35496" y="1772816"/>
            <a:ext cx="3931114" cy="144655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pa" altLang="ko-KR" sz="4400"/>
              <a:t>ਗੋਲਡਨ ਕੈਫ</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pic>
        <p:nvPicPr>
          <p:cNvPr id="6" name="그림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73016" y="1831583"/>
            <a:ext cx="5364088" cy="3792550"/>
          </a:xfrm>
          <a:prstGeom prst="rect">
            <a:avLst/>
          </a:prstGeom>
        </p:spPr>
      </p:pic>
    </p:spTree>
    <p:extLst>
      <p:ext uri="{BB962C8B-B14F-4D97-AF65-F5344CB8AC3E}">
        <p14:creationId xmlns:p14="http://schemas.microsoft.com/office/powerpoint/2010/main" val="358831888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pa" altLang="ko-KR" sz="4000">
                <a:solidFill>
                  <a:srgbClr val="FF0000"/>
                </a:solidFill>
              </a:rPr>
              <a:t>ਅੱਜ ਦਾ ਸ਼ਬਦ</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88502" y="20435"/>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22925"/>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397031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a" altLang="ko-KR" sz="3600">
                <a:solidFill>
                  <a:schemeClr val="bg1">
                    <a:lumMod val="50000"/>
                  </a:schemeClr>
                </a:solidFill>
              </a:rPr>
              <a:t>ਉਸ ਨੇ ਜੋ ਕੁਝ ਉਸ ਨੂੰ ਸੌਂਪਿਆ ਸੀ, ਉਹ ਲੈ ਕੇ ਉਸ ਨੂੰ ਮੂਰਤੀ ਦੇ ਰੂਪ ਵਿੱਚ ਢਾਲ ਦਿੱਤਾ</a:t>
            </a:r>
          </a:p>
          <a:p>
            <a:r xmlns:a="http://schemas.openxmlformats.org/drawingml/2006/main">
              <a:rPr lang="pa" altLang="ko-KR" sz="3600">
                <a:solidFill>
                  <a:schemeClr val="bg1">
                    <a:lumMod val="50000"/>
                  </a:schemeClr>
                </a:solidFill>
              </a:rPr>
              <a:t>ਇੱਕ ਵੱਛੇ ਦਾ, ਇੱਕ ਸੰਦ ਨਾਲ ਇਸ ਨੂੰ fashioning. ਤਦ ਉਨ੍ਹਾਂ ਆਖਿਆ, ਹੇ ਇਸਰਾਏਲ, ਇਹ ਤੇਰੇ ਦੇਵਤੇ ਹਨ ਜੋ ਤੈਨੂੰ ਮਿਸਰ ਵਿੱਚੋਂ ਕੱਢ ਕੇ ਲਿਆਏ ਹਨ।</a:t>
            </a:r>
          </a:p>
          <a:p>
            <a:r xmlns:a="http://schemas.openxmlformats.org/drawingml/2006/main">
              <a:rPr lang="pa" altLang="ko-KR" sz="3600">
                <a:solidFill>
                  <a:schemeClr val="bg1">
                    <a:lumMod val="50000"/>
                  </a:schemeClr>
                </a:solidFill>
              </a:rPr>
              <a:t> </a:t>
            </a:r>
          </a:p>
        </p:txBody>
      </p:sp>
      <p:sp>
        <p:nvSpPr>
          <p:cNvPr id="24" name="TextBox 23"/>
          <p:cNvSpPr txBox="1"/>
          <p:nvPr/>
        </p:nvSpPr>
        <p:spPr>
          <a:xfrm>
            <a:off x="4753794" y="5295330"/>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pa" altLang="ko-KR" sz="2800">
                <a:solidFill>
                  <a:schemeClr val="tx1">
                    <a:lumMod val="65000"/>
                    <a:lumOff val="35000"/>
                  </a:schemeClr>
                </a:solidFill>
              </a:rPr>
              <a:t>ਕੂਚ</a:t>
            </a:r>
            <a:r xmlns:a="http://schemas.openxmlformats.org/drawingml/2006/main">
              <a:rPr lang="pa" altLang="en-US" sz="2800">
                <a:solidFill>
                  <a:schemeClr val="tx1">
                    <a:lumMod val="65000"/>
                    <a:lumOff val="35000"/>
                  </a:schemeClr>
                </a:solidFill>
              </a:rPr>
              <a:t>  </a:t>
            </a:r>
            <a:r xmlns:a="http://schemas.openxmlformats.org/drawingml/2006/main">
              <a:rPr lang="pa" altLang="ko-KR" sz="2800">
                <a:solidFill>
                  <a:schemeClr val="tx1">
                    <a:lumMod val="65000"/>
                    <a:lumOff val="35000"/>
                  </a:schemeClr>
                </a:solidFill>
              </a:rPr>
              <a:t>32:4</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142248937"/>
      </p:ext>
    </p:extLst>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373216"/>
            <a:ext cx="8963222"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a" altLang="ko-KR" sz="2800">
                <a:solidFill>
                  <a:schemeClr val="tx1">
                    <a:lumMod val="65000"/>
                    <a:lumOff val="35000"/>
                  </a:schemeClr>
                </a:solidFill>
              </a:rPr>
              <a:t>ਜਦੋਂ ਮੂਸਾ ਪਹਾੜ ਤੋਂ ਇੰਨਾ ਚਿਰ ਹੇਠਾਂ ਨਹੀਂ ਆਇਆ, ਤਾਂ ਉਹ ਬੇਚੈਨ ਹੋਏ। "ਸਾਨੂੰ ਮੂਸਾ ਦੀ ਬਜਾਏ ਸਾਡੀ ਅਗਵਾਈ ਕਰਨ ਲਈ ਸਾਡੇ ਦੇਵਤੇ ਦੀ ਲੋੜ ਹੈ."</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2401" y="0"/>
            <a:ext cx="8277177" cy="5229200"/>
          </a:xfrm>
          <a:prstGeom prst="rect">
            <a:avLst/>
          </a:prstGeom>
        </p:spPr>
      </p:pic>
    </p:spTree>
    <p:extLst>
      <p:ext uri="{BB962C8B-B14F-4D97-AF65-F5344CB8AC3E}">
        <p14:creationId xmlns:p14="http://schemas.microsoft.com/office/powerpoint/2010/main" val="1798864264"/>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920824"/>
            <a:ext cx="9054634" cy="892552"/>
          </a:xfrm>
          <a:prstGeom prst="rect">
            <a:avLst/>
          </a:prstGeom>
          <a:noFill/>
        </p:spPr>
        <p:txBody>
          <a:bodyPr wrap="square" rtlCol="0">
            <a:spAutoFit/>
          </a:bodyPr>
          <a:lstStyle/>
          <a:p>
            <a:r xmlns:a="http://schemas.openxmlformats.org/drawingml/2006/main">
              <a:rPr lang="pa" altLang="ko-KR" sz="2600">
                <a:solidFill>
                  <a:schemeClr val="tx1">
                    <a:lumMod val="65000"/>
                    <a:lumOff val="35000"/>
                  </a:schemeClr>
                </a:solidFill>
              </a:rPr>
              <a:t>ਮੂਸਾ ਆਪਣੇ ਲੋਕਾਂ ਨੂੰ ਬਚਾਉਣ ਲਈ ਮਿਸਰ ਵਾਪਸ ਆਇਆ, ਜਿਸਨੂੰ ਇਜ਼ਰਾਈਲੀਆਂ ਨੇ ਪਰਮੇਸ਼ੁਰ ਨੇ ਉਸ ਨੂੰ ਦਿੱਤਾ ਹੋਇਆ ਡੰਡਾ ਫੜਿਆ ਹੋਇਆ ਸੀ।</a:t>
            </a:r>
            <a:endParaRPr xmlns:a="http://schemas.openxmlformats.org/drawingml/2006/main" lang="ko-KR" altLang="en-US" sz="26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88" y="0"/>
            <a:ext cx="8171044" cy="5776565"/>
          </a:xfrm>
          <a:prstGeom prst="rect">
            <a:avLst/>
          </a:prstGeom>
        </p:spPr>
      </p:pic>
    </p:spTree>
    <p:extLst>
      <p:ext uri="{BB962C8B-B14F-4D97-AF65-F5344CB8AC3E}">
        <p14:creationId xmlns:p14="http://schemas.microsoft.com/office/powerpoint/2010/main" val="2577293911"/>
      </p:ext>
    </p:extLst>
  </p:cSld>
  <p:clrMapOvr>
    <a:masterClrMapping/>
  </p:clrMapOvr>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a" altLang="ko-KR" sz="2800">
                <a:solidFill>
                  <a:schemeClr val="tx1">
                    <a:lumMod val="65000"/>
                    <a:lumOff val="35000"/>
                  </a:schemeClr>
                </a:solidFill>
              </a:rPr>
              <a:t>ਇਸ ਲਈ, ਉਹਨਾਂ ਨੇ ਇੱਕ ਸੋਨੇ ਦਾ ਵੱਛਾ ਬਣਾਇਆ ਅਤੇ ਉਹਨਾਂ ਦੀ ਅਗਵਾਈ ਕਰਨ ਲਈ ਇਸਨੂੰ ਆਪਣੇ ਦੇਵਤੇ ਵਜੋਂ ਪੂਜਿਆ।</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4624"/>
            <a:ext cx="8312665" cy="5877272"/>
          </a:xfrm>
          <a:prstGeom prst="rect">
            <a:avLst/>
          </a:prstGeom>
        </p:spPr>
      </p:pic>
    </p:spTree>
    <p:extLst>
      <p:ext uri="{BB962C8B-B14F-4D97-AF65-F5344CB8AC3E}">
        <p14:creationId xmlns:p14="http://schemas.microsoft.com/office/powerpoint/2010/main" val="1780461347"/>
      </p:ext>
    </p:extLst>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a" altLang="ko-KR" sz="2800">
                <a:solidFill>
                  <a:schemeClr val="tx1">
                    <a:lumMod val="65000"/>
                    <a:lumOff val="35000"/>
                  </a:schemeClr>
                </a:solidFill>
              </a:rPr>
              <a:t>ਮੂਸਾ ਜੋ ਦਸ ਹੁਕਮਾਂ ਨਾਲ ਹੇਠਾਂ ਆ ਰਿਹਾ ਸੀ, ਬਹੁਤ ਗੁੱਸੇ ਵਿੱਚ ਆ ਗਿਆ।</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4954" y="-27383"/>
            <a:ext cx="8334092" cy="5904656"/>
          </a:xfrm>
          <a:prstGeom prst="rect">
            <a:avLst/>
          </a:prstGeom>
        </p:spPr>
      </p:pic>
    </p:spTree>
    <p:extLst>
      <p:ext uri="{BB962C8B-B14F-4D97-AF65-F5344CB8AC3E}">
        <p14:creationId xmlns:p14="http://schemas.microsoft.com/office/powerpoint/2010/main" val="1730411084"/>
      </p:ext>
    </p:extLst>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a" altLang="ko-KR" sz="2800">
                <a:solidFill>
                  <a:schemeClr val="tx1">
                    <a:lumMod val="65000"/>
                    <a:lumOff val="35000"/>
                  </a:schemeClr>
                </a:solidFill>
              </a:rPr>
              <a:t>ਪਰਮੇਸ਼ੁਰ ਉਨ੍ਹਾਂ ਦੇ ਵਿਰੁੱਧ ਗੁੱਸੇ ਵਿੱਚ ਸੀ। “ਮੈਂ ਉਨ੍ਹਾਂ ਨੂੰ ਤਬਾਹ ਕਰ ਦਿਆਂਗਾ। ਫ਼ੇਰ ਮੈਂ ਤੁਹਾਨੂੰ ਇੱਕ ਮਹਾਨ ਕੌਮ ਬਣਾਵਾਂਗਾ।”</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903030"/>
          </a:xfrm>
          <a:prstGeom prst="rect">
            <a:avLst/>
          </a:prstGeom>
        </p:spPr>
      </p:pic>
    </p:spTree>
    <p:extLst>
      <p:ext uri="{BB962C8B-B14F-4D97-AF65-F5344CB8AC3E}">
        <p14:creationId xmlns:p14="http://schemas.microsoft.com/office/powerpoint/2010/main" val="1780657043"/>
      </p:ext>
    </p:extLst>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6512" y="5920824"/>
            <a:ext cx="9207838" cy="89255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a" altLang="ko-KR" sz="2600">
                <a:solidFill>
                  <a:schemeClr val="tx1">
                    <a:lumMod val="65000"/>
                    <a:lumOff val="35000"/>
                  </a:schemeClr>
                </a:solidFill>
              </a:rPr>
              <a:t>ਪਰ, ਮੂਸਾ ਨੇ ਉਨ੍ਹਾਂ ਨੂੰ ਗੰਭੀਰਤਾ ਨਾਲ ਮਾਫ਼ ਕਰਨ ਲਈ ਪਰਮੇਸ਼ੁਰ ਨੂੰ ਪ੍ਰਾਰਥਨਾ ਕੀਤੀ। ਪਰਮੇਸ਼ੁਰ ਨੇ ਮੂਸਾ ਦੀ ਪ੍ਰਾਰਥਨਾ ਸੁਣੀ ਅਤੇ ਉਨ੍ਹਾਂ ਨੂੰ ਮਾਫ਼ ਕਰ ਦਿੱਤਾ।</a:t>
            </a:r>
            <a:endParaRPr xmlns:a="http://schemas.openxmlformats.org/drawingml/2006/main" lang="ko-KR" altLang="en-US" sz="26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16" y="7674"/>
            <a:ext cx="9148815" cy="5913150"/>
          </a:xfrm>
          <a:prstGeom prst="rect">
            <a:avLst/>
          </a:prstGeom>
        </p:spPr>
      </p:pic>
    </p:spTree>
    <p:extLst>
      <p:ext uri="{BB962C8B-B14F-4D97-AF65-F5344CB8AC3E}">
        <p14:creationId xmlns:p14="http://schemas.microsoft.com/office/powerpoint/2010/main" val="1006206664"/>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pa" altLang="ko-KR" sz="4000">
                <a:solidFill>
                  <a:srgbClr val="FF0000"/>
                </a:solidFill>
              </a:rPr>
              <a:t>ਅੱਜ ਦੇ</a:t>
            </a:r>
            <a:r xmlns:a="http://schemas.openxmlformats.org/drawingml/2006/main">
              <a:rPr lang="pa" altLang="en-US" sz="4000">
                <a:solidFill>
                  <a:srgbClr val="FF0000"/>
                </a:solidFill>
              </a:rPr>
              <a:t> </a:t>
            </a:r>
            <a:r xmlns:a="http://schemas.openxmlformats.org/drawingml/2006/main">
              <a:rPr lang="pa" altLang="ko-KR" sz="4000">
                <a:solidFill>
                  <a:srgbClr val="FF0000"/>
                </a:solidFill>
              </a:rPr>
              <a:t>ਪਾਠ</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67150" y="51368"/>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25112" y="51368"/>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124744"/>
            <a:ext cx="8208912" cy="5078313"/>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pa" altLang="ko-KR" sz="3600">
                <a:solidFill>
                  <a:schemeClr val="tx1">
                    <a:lumMod val="65000"/>
                    <a:lumOff val="35000"/>
                  </a:schemeClr>
                </a:solidFill>
              </a:rPr>
              <a:t>ਜਿਸ ਚੀਜ਼ ਨੂੰ ਰੱਬ ਸਭ ਤੋਂ ਵੱਧ ਨਫ਼ਰਤ ਕਰਦਾ ਹੈ ਉਹ ਹੈ ਉਸ ਦੀ ਬਜਾਏ ਦੂਜੇ ਦੇਵਤਿਆਂ ਦੀ ਪੂਜਾ ਕਰਨਾ।</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pa" altLang="ko-KR" sz="3600">
                <a:solidFill>
                  <a:schemeClr val="tx1">
                    <a:lumMod val="65000"/>
                    <a:lumOff val="35000"/>
                  </a:schemeClr>
                </a:solidFill>
              </a:rPr>
              <a:t>ਤੁਹਾਨੂੰ ਕਿਸੇ ਵੀ ਕੀਮਤ 'ਤੇ ਆਪਣੇ ਲਈ ਕੋਈ ਮੂਰਤੀ ਨਹੀਂ ਬਣਾਉਣੀ ਚਾਹੀਦੀ।</a:t>
            </a:r>
          </a:p>
          <a:p>
            <a:pPr xmlns:a="http://schemas.openxmlformats.org/drawingml/2006/main" algn="ctr"/>
            <a:r xmlns:a="http://schemas.openxmlformats.org/drawingml/2006/main">
              <a:rPr lang="pa" altLang="ko-KR" sz="3600">
                <a:solidFill>
                  <a:schemeClr val="tx1">
                    <a:lumMod val="65000"/>
                    <a:lumOff val="35000"/>
                  </a:schemeClr>
                </a:solidFill>
              </a:rPr>
              <a:t>ਭਾਵੇਂ ਜੋ ਮਰਜ਼ੀ ਹੋ ਜਾਵੇ, ਤੁਸੀਂ ਉਨ੍ਹਾਂ ਅੱਗੇ ਝੁਕ ਕੇ ਉਨ੍ਹਾਂ ਦੀ ਪੂਜਾ ਨਹੀਂ ਕਰੋਗੇ।</a:t>
            </a:r>
          </a:p>
          <a:p>
            <a:pPr algn="ctr"/>
            <a:endParaRPr lang="en-US" altLang="ko-KR" sz="3600">
              <a:solidFill>
                <a:schemeClr val="tx1">
                  <a:lumMod val="65000"/>
                  <a:lumOff val="35000"/>
                </a:schemeClr>
              </a:solidFill>
            </a:endParaRPr>
          </a:p>
        </p:txBody>
      </p:sp>
    </p:spTree>
    <p:extLst>
      <p:ext uri="{BB962C8B-B14F-4D97-AF65-F5344CB8AC3E}">
        <p14:creationId xmlns:p14="http://schemas.microsoft.com/office/powerpoint/2010/main" val="4059125427"/>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2738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pa" altLang="ko-KR" sz="3200">
                <a:solidFill>
                  <a:srgbClr val="FF0000"/>
                </a:solidFill>
              </a:rPr>
              <a:t>ਰੱਬ?</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2456" y="73724"/>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89806" y="10683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a" altLang="ko-KR" sz="3600">
                <a:solidFill>
                  <a:srgbClr val="C00000"/>
                </a:solidFill>
              </a:rPr>
              <a:t>ਰੱਬ…</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75432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a" altLang="ko-KR" sz="3600">
                <a:solidFill>
                  <a:schemeClr val="tx1">
                    <a:lumMod val="65000"/>
                    <a:lumOff val="35000"/>
                  </a:schemeClr>
                </a:solidFill>
              </a:rPr>
              <a:t>ਰੱਬ ਉਸ ਦੀ ਬਜਾਏ ਮੂਰਤੀ ਪੂਜਾ ਨੂੰ ਸਭ ਤੋਂ ਵੱਧ ਨਫ਼ਰਤ ਕਰਦਾ ਹੈ।</a:t>
            </a:r>
          </a:p>
          <a:p>
            <a:endParaRPr lang="ko-KR" altLang="en-US" sz="3600">
              <a:solidFill>
                <a:schemeClr val="tx1">
                  <a:lumMod val="65000"/>
                  <a:lumOff val="35000"/>
                </a:schemeClr>
              </a:solidFill>
            </a:endParaRPr>
          </a:p>
        </p:txBody>
      </p:sp>
    </p:spTree>
    <p:extLst>
      <p:ext uri="{BB962C8B-B14F-4D97-AF65-F5344CB8AC3E}">
        <p14:creationId xmlns:p14="http://schemas.microsoft.com/office/powerpoint/2010/main" val="1758872342"/>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pa" altLang="ko-KR" sz="4000">
                <a:solidFill>
                  <a:srgbClr val="FF0000"/>
                </a:solidFill>
              </a:rPr>
              <a:t>ਅੱਜ ਦੀ ਕਵਿਜ਼</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90363" y="2384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63928" y="8269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a" altLang="ko-KR" sz="3600">
                <a:solidFill>
                  <a:schemeClr val="tx1">
                    <a:lumMod val="65000"/>
                    <a:lumOff val="35000"/>
                  </a:schemeClr>
                </a:solidFill>
              </a:rPr>
              <a:t>ਇਸਰਾਏਲੀਆਂ ਨੇ ਪਾਪ ਕਰਨ ਲਈ ਕਿਹੜੀ ਮੂਰਤੀ ਬਣਾਈ ਸੀ?</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a" altLang="en-US" sz="2800">
                <a:solidFill>
                  <a:schemeClr val="tx1">
                    <a:lumMod val="65000"/>
                    <a:lumOff val="35000"/>
                  </a:schemeClr>
                </a:solidFill>
              </a:rPr>
              <a:t>① </a:t>
            </a:r>
            <a:r xmlns:a="http://schemas.openxmlformats.org/drawingml/2006/main">
              <a:rPr lang="pa" altLang="ko-KR" sz="2800">
                <a:solidFill>
                  <a:schemeClr val="tx1">
                    <a:lumMod val="65000"/>
                    <a:lumOff val="35000"/>
                  </a:schemeClr>
                </a:solidFill>
              </a:rPr>
              <a:t>ਸੁਨਹਿਰੀ</a:t>
            </a:r>
            <a:r xmlns:a="http://schemas.openxmlformats.org/drawingml/2006/main">
              <a:rPr lang="pa" altLang="en-US" sz="2800">
                <a:solidFill>
                  <a:schemeClr val="tx1">
                    <a:lumMod val="65000"/>
                    <a:lumOff val="35000"/>
                  </a:schemeClr>
                </a:solidFill>
              </a:rPr>
              <a:t> </a:t>
            </a:r>
            <a:r xmlns:a="http://schemas.openxmlformats.org/drawingml/2006/main">
              <a:rPr lang="pa" altLang="ko-KR" sz="2800">
                <a:solidFill>
                  <a:schemeClr val="tx1">
                    <a:lumMod val="65000"/>
                    <a:lumOff val="35000"/>
                  </a:schemeClr>
                </a:solidFill>
              </a:rPr>
              <a:t>ਇੱਲ</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493151"/>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a" altLang="en-US" sz="2800">
                <a:solidFill>
                  <a:schemeClr val="tx1">
                    <a:lumMod val="65000"/>
                    <a:lumOff val="35000"/>
                  </a:schemeClr>
                </a:solidFill>
              </a:rPr>
              <a:t>② </a:t>
            </a:r>
            <a:r xmlns:a="http://schemas.openxmlformats.org/drawingml/2006/main">
              <a:rPr lang="pa" altLang="ko-KR" sz="2800">
                <a:solidFill>
                  <a:schemeClr val="tx1">
                    <a:lumMod val="65000"/>
                    <a:lumOff val="35000"/>
                  </a:schemeClr>
                </a:solidFill>
              </a:rPr>
              <a:t>ਗੋਲਡਨ ਕੈਲਫ</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a" altLang="en-US" sz="2800">
                <a:solidFill>
                  <a:schemeClr val="tx1">
                    <a:lumMod val="65000"/>
                    <a:lumOff val="35000"/>
                  </a:schemeClr>
                </a:solidFill>
              </a:rPr>
              <a:t>③ </a:t>
            </a:r>
            <a:r xmlns:a="http://schemas.openxmlformats.org/drawingml/2006/main">
              <a:rPr lang="pa" altLang="ko-KR" sz="2800">
                <a:solidFill>
                  <a:schemeClr val="tx1">
                    <a:lumMod val="65000"/>
                    <a:lumOff val="35000"/>
                  </a:schemeClr>
                </a:solidFill>
              </a:rPr>
              <a:t>ਚਾਂਦੀ ਦਾ ਵੱਛਾ</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a" altLang="en-US" sz="2800">
                <a:solidFill>
                  <a:schemeClr val="tx1">
                    <a:lumMod val="65000"/>
                    <a:lumOff val="35000"/>
                  </a:schemeClr>
                </a:solidFill>
              </a:rPr>
              <a:t>④ </a:t>
            </a:r>
            <a:r xmlns:a="http://schemas.openxmlformats.org/drawingml/2006/main">
              <a:rPr lang="pa" altLang="ko-KR" sz="2800">
                <a:solidFill>
                  <a:schemeClr val="tx1">
                    <a:lumMod val="65000"/>
                    <a:lumOff val="35000"/>
                  </a:schemeClr>
                </a:solidFill>
              </a:rPr>
              <a:t>ਚਾਂਦੀ</a:t>
            </a:r>
            <a:r xmlns:a="http://schemas.openxmlformats.org/drawingml/2006/main">
              <a:rPr lang="pa" altLang="en-US" sz="2800">
                <a:solidFill>
                  <a:schemeClr val="tx1">
                    <a:lumMod val="65000"/>
                    <a:lumOff val="35000"/>
                  </a:schemeClr>
                </a:solidFill>
              </a:rPr>
              <a:t> </a:t>
            </a:r>
            <a:r xmlns:a="http://schemas.openxmlformats.org/drawingml/2006/main">
              <a:rPr lang="pa" altLang="ko-KR" sz="2800">
                <a:solidFill>
                  <a:schemeClr val="tx1">
                    <a:lumMod val="65000"/>
                    <a:lumOff val="35000"/>
                  </a:schemeClr>
                </a:solidFill>
              </a:rPr>
              <a:t>ਇੱਲ</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2536" y="3493151"/>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a" altLang="en-US" sz="2800">
                <a:solidFill>
                  <a:srgbClr val="FF0000"/>
                </a:solidFill>
              </a:rPr>
              <a:t>② </a:t>
            </a:r>
            <a:r xmlns:a="http://schemas.openxmlformats.org/drawingml/2006/main">
              <a:rPr lang="pa" altLang="ko-KR" sz="2800">
                <a:solidFill>
                  <a:srgbClr val="FF0000"/>
                </a:solidFill>
              </a:rPr>
              <a:t>ਗੋਲਡਨ ਕੈਲਫ</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399912477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pa" altLang="ko-KR" sz="4000">
                <a:solidFill>
                  <a:srgbClr val="FF0000"/>
                </a:solidFill>
              </a:rPr>
              <a:t>ਅੱਜ ਦਾ ਸ਼ਬਦ</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88502" y="20435"/>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22925"/>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397031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a" altLang="ko-KR" sz="3600">
                <a:solidFill>
                  <a:schemeClr val="bg1">
                    <a:lumMod val="50000"/>
                  </a:schemeClr>
                </a:solidFill>
              </a:rPr>
              <a:t>ਉਸ ਨੇ ਜੋ ਕੁਝ ਉਸ ਨੂੰ ਸੌਂਪਿਆ ਸੀ, ਉਹ ਲੈ ਕੇ ਉਸ ਨੂੰ ਮੂਰਤੀ ਦੇ ਰੂਪ ਵਿੱਚ ਢਾਲ ਦਿੱਤਾ</a:t>
            </a:r>
          </a:p>
          <a:p>
            <a:r xmlns:a="http://schemas.openxmlformats.org/drawingml/2006/main">
              <a:rPr lang="pa" altLang="ko-KR" sz="3600">
                <a:solidFill>
                  <a:schemeClr val="bg1">
                    <a:lumMod val="50000"/>
                  </a:schemeClr>
                </a:solidFill>
              </a:rPr>
              <a:t>ਇੱਕ ਵੱਛੇ ਦਾ, ਇੱਕ ਸੰਦ ਨਾਲ ਇਸ ਨੂੰ fashioning. ਤਦ ਉਨ੍ਹਾਂ ਆਖਿਆ, ਹੇ ਇਸਰਾਏਲ, ਇਹ ਤੇਰੇ ਦੇਵਤੇ ਹਨ ਜੋ ਤੈਨੂੰ ਮਿਸਰ ਵਿੱਚੋਂ ਕੱਢ ਕੇ ਲਿਆਏ ਹਨ।</a:t>
            </a:r>
          </a:p>
          <a:p>
            <a:r xmlns:a="http://schemas.openxmlformats.org/drawingml/2006/main">
              <a:rPr lang="pa" altLang="ko-KR" sz="3600">
                <a:solidFill>
                  <a:schemeClr val="bg1">
                    <a:lumMod val="50000"/>
                  </a:schemeClr>
                </a:solidFill>
              </a:rPr>
              <a:t> </a:t>
            </a:r>
          </a:p>
        </p:txBody>
      </p:sp>
      <p:sp>
        <p:nvSpPr>
          <p:cNvPr id="24" name="TextBox 23"/>
          <p:cNvSpPr txBox="1"/>
          <p:nvPr/>
        </p:nvSpPr>
        <p:spPr>
          <a:xfrm>
            <a:off x="4753794" y="5295330"/>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pa" altLang="ko-KR" sz="2800">
                <a:solidFill>
                  <a:schemeClr val="tx1">
                    <a:lumMod val="65000"/>
                    <a:lumOff val="35000"/>
                  </a:schemeClr>
                </a:solidFill>
              </a:rPr>
              <a:t>ਕੂਚ</a:t>
            </a:r>
            <a:r xmlns:a="http://schemas.openxmlformats.org/drawingml/2006/main">
              <a:rPr lang="pa" altLang="en-US" sz="2800">
                <a:solidFill>
                  <a:schemeClr val="tx1">
                    <a:lumMod val="65000"/>
                    <a:lumOff val="35000"/>
                  </a:schemeClr>
                </a:solidFill>
              </a:rPr>
              <a:t>  </a:t>
            </a:r>
            <a:r xmlns:a="http://schemas.openxmlformats.org/drawingml/2006/main">
              <a:rPr lang="pa" altLang="ko-KR" sz="2800">
                <a:solidFill>
                  <a:schemeClr val="tx1">
                    <a:lumMod val="65000"/>
                    <a:lumOff val="35000"/>
                  </a:schemeClr>
                </a:solidFill>
              </a:rPr>
              <a:t>32:4</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340136844"/>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2952328"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a" altLang="ko-KR" b="1">
                <a:solidFill>
                  <a:schemeClr val="tx1">
                    <a:lumMod val="50000"/>
                    <a:lumOff val="50000"/>
                  </a:schemeClr>
                </a:solidFill>
              </a:rPr>
              <a:t>ਨੰ. 23 ਪਰਮੇਸ਼ੁਰ ਦਾ ਬਚਨ</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04909" y="4221088"/>
            <a:ext cx="2592288" cy="2173914"/>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04909" y="5564135"/>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35496" y="1772816"/>
            <a:ext cx="3931114" cy="280076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pa" altLang="ko-KR" sz="4400"/>
              <a:t>ਮਾਰੂਥਲ ਵਿੱਚ ਰੱਬ ਦਾ ਘਰ (ਟੈਬਰਨੇਕਲ)</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pic>
        <p:nvPicPr>
          <p:cNvPr id="6" name="그림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68142" y="1831583"/>
            <a:ext cx="5173836" cy="3792550"/>
          </a:xfrm>
          <a:prstGeom prst="rect">
            <a:avLst/>
          </a:prstGeom>
        </p:spPr>
      </p:pic>
    </p:spTree>
    <p:extLst>
      <p:ext uri="{BB962C8B-B14F-4D97-AF65-F5344CB8AC3E}">
        <p14:creationId xmlns:p14="http://schemas.microsoft.com/office/powerpoint/2010/main" val="42808688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pa" altLang="ko-KR" sz="4000">
                <a:solidFill>
                  <a:srgbClr val="FF0000"/>
                </a:solidFill>
              </a:rPr>
              <a:t>ਅੱਜ ਦਾ ਸ਼ਬਦ</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88502" y="5161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38050" y="60640"/>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a" altLang="ko-KR" sz="3600">
                <a:solidFill>
                  <a:schemeClr val="bg1">
                    <a:lumMod val="50000"/>
                  </a:schemeClr>
                </a:solidFill>
              </a:rPr>
              <a:t>ਜਿਸ ਦਿਨ ਡੇਹਰਾ, ਸਾਖੀ ਦਾ ਤੰਬੂ, ਸਥਾਪਿਤ ਕੀਤਾ ਗਿਆ ਸੀ, ਬੱਦਲ ਨੇ ਇਸਨੂੰ ਢੱਕ ਲਿਆ ਸੀ। ਸ਼ਾਮ ਤੋਂ ਸਵੇਰ ਤੱਕ ਡੇਰੇ ਦੇ ਉੱਪਰ ਬੱਦਲ ਅੱਗ ਵਾਂਗ ਦਿਖਾਈ ਦਿੰਦਾ ਸੀ।</a:t>
            </a:r>
            <a:endParaRPr xmlns:a="http://schemas.openxmlformats.org/drawingml/2006/main" lang="ko-KR" altLang="en-US" sz="3600">
              <a:solidFill>
                <a:schemeClr val="bg1">
                  <a:lumMod val="50000"/>
                </a:schemeClr>
              </a:solidFill>
            </a:endParaRPr>
          </a:p>
        </p:txBody>
      </p:sp>
      <p:sp>
        <p:nvSpPr>
          <p:cNvPr id="24" name="TextBox 23"/>
          <p:cNvSpPr txBox="1"/>
          <p:nvPr/>
        </p:nvSpPr>
        <p:spPr>
          <a:xfrm>
            <a:off x="4952296" y="4945780"/>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pa" altLang="ko-KR" sz="2800">
                <a:solidFill>
                  <a:schemeClr val="tx1">
                    <a:lumMod val="65000"/>
                    <a:lumOff val="35000"/>
                  </a:schemeClr>
                </a:solidFill>
              </a:rPr>
              <a:t>ਨੰਬਰ</a:t>
            </a:r>
            <a:r xmlns:a="http://schemas.openxmlformats.org/drawingml/2006/main">
              <a:rPr lang="pa" altLang="en-US" sz="2800">
                <a:solidFill>
                  <a:schemeClr val="tx1">
                    <a:lumMod val="65000"/>
                    <a:lumOff val="35000"/>
                  </a:schemeClr>
                </a:solidFill>
              </a:rPr>
              <a:t> </a:t>
            </a:r>
            <a:r xmlns:a="http://schemas.openxmlformats.org/drawingml/2006/main">
              <a:rPr lang="pa" altLang="ko-KR" sz="2800">
                <a:solidFill>
                  <a:schemeClr val="tx1">
                    <a:lumMod val="65000"/>
                    <a:lumOff val="35000"/>
                  </a:schemeClr>
                </a:solidFill>
              </a:rPr>
              <a:t>9:15</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292025413"/>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pa" altLang="ko-KR" sz="4000">
                <a:solidFill>
                  <a:srgbClr val="FF0000"/>
                </a:solidFill>
              </a:rPr>
              <a:t>ਅੱਜ ਦਾ ਪਾਠ</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80090" y="107087"/>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107530"/>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268760"/>
            <a:ext cx="8208912" cy="4031873"/>
          </a:xfrm>
          <a:prstGeom prst="rect">
            <a:avLst/>
          </a:prstGeom>
          <a:noFill/>
        </p:spPr>
        <p:txBody>
          <a:bodyPr wrap="square" rtlCol="0">
            <a:spAutoFit/>
          </a:bodyPr>
          <a:lstStyle/>
          <a:p>
            <a:pPr xmlns:a="http://schemas.openxmlformats.org/drawingml/2006/main" algn="ctr"/>
            <a:r xmlns:a="http://schemas.openxmlformats.org/drawingml/2006/main">
              <a:rPr lang="pa" altLang="ko-KR" sz="3200">
                <a:solidFill>
                  <a:schemeClr val="tx1">
                    <a:lumMod val="65000"/>
                    <a:lumOff val="35000"/>
                  </a:schemeClr>
                </a:solidFill>
              </a:rPr>
              <a:t>ਪਰਮੇਸ਼ੁਰ ਨੇ ਮੂਸਾ ਨੂੰ ਇਸਰਾਏਲੀਆਂ ਦੇ ਆਗੂ ਵਜੋਂ ਬੁਲਾਇਆ ਜਦੋਂ ਉਹ 80 ਸਾਲਾਂ ਦਾ ਸੀ।</a:t>
            </a: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pa" altLang="ko-KR" sz="3200">
                <a:solidFill>
                  <a:schemeClr val="tx1">
                    <a:lumMod val="65000"/>
                    <a:lumOff val="35000"/>
                  </a:schemeClr>
                </a:solidFill>
              </a:rPr>
              <a:t>ਪਰਮੇਸ਼ੁਰ ਦੀ ਯੋਜਨਾ ਸਾਡੇ ਨਾਲੋਂ ਵੱਖਰੀ ਹੈ, ਪਰ ਉਸਦੀ ਯੋਜਨਾ ਹਮੇਸ਼ਾ ਸੰਪੂਰਨ ਹੁੰਦੀ ਹੈ।</a:t>
            </a: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pa" altLang="ko-KR" sz="3200">
                <a:solidFill>
                  <a:schemeClr val="tx1">
                    <a:lumMod val="65000"/>
                    <a:lumOff val="35000"/>
                  </a:schemeClr>
                </a:solidFill>
              </a:rPr>
              <a:t>ਸਾਨੂੰ ਵਿਸ਼ਵਾਸ ਕਰਨਾ ਪਵੇਗਾ ਕਿ ਪ੍ਰਮਾਤਮਾ ਦੀ ਯੋਜਨਾ ਸੰਪੂਰਣ ਹੈ ਅਤੇ ਸਾਨੂੰ ਉਸ ਉੱਤੇ ਨਿਰਭਰ ਰਹਿਣਾ ਪਵੇਗਾ।</a:t>
            </a:r>
          </a:p>
        </p:txBody>
      </p:sp>
    </p:spTree>
    <p:extLst>
      <p:ext uri="{BB962C8B-B14F-4D97-AF65-F5344CB8AC3E}">
        <p14:creationId xmlns:p14="http://schemas.microsoft.com/office/powerpoint/2010/main" val="3485308479"/>
      </p:ext>
    </p:extLst>
  </p:cSld>
  <p:clrMapOvr>
    <a:masterClrMapping/>
  </p:clrMapOvr>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a" altLang="ko-KR" sz="2800">
                <a:solidFill>
                  <a:schemeClr val="tx1">
                    <a:lumMod val="65000"/>
                    <a:lumOff val="35000"/>
                  </a:schemeClr>
                </a:solidFill>
              </a:rPr>
              <a:t>ਪਰਮੇਸ਼ੁਰ ਨੇ ਮੂਸਾ ਨੂੰ ਤੰਬੂ-ਪਰਮੇਸ਼ੁਰ ਦਾ ਘਰ ਬਣਾਉਣ ਲਈ ਕਿਹਾ।</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2401" y="0"/>
            <a:ext cx="8277177" cy="5864331"/>
          </a:xfrm>
          <a:prstGeom prst="rect">
            <a:avLst/>
          </a:prstGeom>
        </p:spPr>
      </p:pic>
    </p:spTree>
    <p:extLst>
      <p:ext uri="{BB962C8B-B14F-4D97-AF65-F5344CB8AC3E}">
        <p14:creationId xmlns:p14="http://schemas.microsoft.com/office/powerpoint/2010/main" val="2992384838"/>
      </p:ext>
    </p:extLst>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508277"/>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a" altLang="ko-KR" sz="2800">
                <a:solidFill>
                  <a:schemeClr val="tx1">
                    <a:lumMod val="65000"/>
                    <a:lumOff val="35000"/>
                  </a:schemeClr>
                </a:solidFill>
              </a:rPr>
              <a:t>ਪਰਮੇਸ਼ੁਰ ਨੇ ਤੰਬੂ ਬਾਰੇ ਸਭ ਕੁਝ ਦੱਸਿਆ-ਇਸ ਦੀ ਸ਼ਕਲ ਅਤੇ ਉਹ ਸਾਰੀਆਂ ਚੀਜ਼ਾਂ ਜੋ ਇਸ ਲਈ ਤਿਆਰ ਕੀਤੀਆਂ ਜਾਣੀਆਂ ਚਾਹੀਦੀਆਂ ਹਨ</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35896" y="2132856"/>
            <a:ext cx="4529354" cy="3320128"/>
          </a:xfrm>
          <a:prstGeom prst="rect">
            <a:avLst/>
          </a:prstGeom>
        </p:spPr>
      </p:pic>
      <p:pic>
        <p:nvPicPr>
          <p:cNvPr id="2" name="그림 1"/>
          <p:cNvPicPr>
            <a:picLocks noChangeAspect="1"/>
          </p:cNvPicPr>
          <p:nvPr/>
        </p:nvPicPr>
        <p:blipFill>
          <a:blip r:embed="rId3">
            <a:extLst>
              <a:ext uri="{28A0092B-C50C-407E-A947-70E740481C1C}">
                <a14:useLocalDpi xmlns:a14="http://schemas.microsoft.com/office/drawing/2010/main" val="0"/>
              </a:ext>
            </a:extLst>
          </a:blip>
          <a:srcRect b="5939"/>
          <a:stretch>
            <a:fillRect/>
          </a:stretch>
        </p:blipFill>
        <p:spPr>
          <a:xfrm>
            <a:off x="683568" y="116632"/>
            <a:ext cx="3291840" cy="2808312"/>
          </a:xfrm>
          <a:prstGeom prst="rect">
            <a:avLst/>
          </a:prstGeom>
        </p:spPr>
      </p:pic>
    </p:spTree>
    <p:extLst>
      <p:ext uri="{BB962C8B-B14F-4D97-AF65-F5344CB8AC3E}">
        <p14:creationId xmlns:p14="http://schemas.microsoft.com/office/powerpoint/2010/main" val="3285692048"/>
      </p:ext>
    </p:extLst>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a" altLang="ko-KR" sz="2800">
                <a:solidFill>
                  <a:schemeClr val="tx1">
                    <a:lumMod val="65000"/>
                    <a:lumOff val="35000"/>
                  </a:schemeClr>
                </a:solidFill>
              </a:rPr>
              <a:t>ਅਤੇ ਪਰਮੇਸ਼ੁਰ ਨੇ ਉਨ੍ਹਾਂ ਨੂੰ ਦੱਸਿਆ ਕਿ ਜਦੋਂ ਉਹ ਤੰਬੂ ਵਿੱਚ ਪਰਮੇਸ਼ੁਰ ਦੀ ਉਪਾਸਨਾ ਕਰਦੇ ਹਨ ਤਾਂ ਹਰ ਵਸਤੂ ਨੂੰ ਕਿਵੇਂ ਵਰਤਣਾ ਹੈ।</a:t>
            </a:r>
            <a:endParaRPr xmlns:a="http://schemas.openxmlformats.org/drawingml/2006/main" lang="ko-KR" altLang="en-US" sz="2800">
              <a:solidFill>
                <a:schemeClr val="tx1">
                  <a:lumMod val="65000"/>
                  <a:lumOff val="35000"/>
                </a:schemeClr>
              </a:solidFill>
            </a:endParaRPr>
          </a:p>
        </p:txBody>
      </p:sp>
      <p:pic>
        <p:nvPicPr>
          <p:cNvPr id="5" name="그림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71800" y="883058"/>
            <a:ext cx="6172200" cy="5010150"/>
          </a:xfrm>
          <a:prstGeom prst="rect">
            <a:avLst/>
          </a:prstGeom>
        </p:spPr>
      </p:pic>
      <p:pic>
        <p:nvPicPr>
          <p:cNvPr id="6" name="그림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7583" y="980728"/>
            <a:ext cx="2368263" cy="2160240"/>
          </a:xfrm>
          <a:prstGeom prst="rect">
            <a:avLst/>
          </a:prstGeom>
        </p:spPr>
      </p:pic>
    </p:spTree>
    <p:extLst>
      <p:ext uri="{BB962C8B-B14F-4D97-AF65-F5344CB8AC3E}">
        <p14:creationId xmlns:p14="http://schemas.microsoft.com/office/powerpoint/2010/main" val="3772287481"/>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a" altLang="ko-KR" sz="2800">
                <a:solidFill>
                  <a:schemeClr val="tx1">
                    <a:lumMod val="65000"/>
                    <a:lumOff val="35000"/>
                  </a:schemeClr>
                </a:solidFill>
              </a:rPr>
              <a:t>ਮੂਸਾ ਅਤੇ ਇਜ਼ਰਾਈਲੀ ਲੋਕਾਂ ਨੇ ਪਰਮੇਸ਼ੁਰ ਦੀ ਹਿਦਾਇਤ ਅਨੁਸਾਰ ਤੰਬੂ ਨੂੰ—ਪਰਮੇਸ਼ੁਰ ਦਾ ਘਰ ਬਣਾਇਆ।</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rcRect b="5063"/>
          <a:stretch>
            <a:fillRect/>
          </a:stretch>
        </p:blipFill>
        <p:spPr>
          <a:xfrm>
            <a:off x="0" y="0"/>
            <a:ext cx="9144000" cy="5805264"/>
          </a:xfrm>
          <a:prstGeom prst="rect">
            <a:avLst/>
          </a:prstGeom>
        </p:spPr>
      </p:pic>
    </p:spTree>
    <p:extLst>
      <p:ext uri="{BB962C8B-B14F-4D97-AF65-F5344CB8AC3E}">
        <p14:creationId xmlns:p14="http://schemas.microsoft.com/office/powerpoint/2010/main" val="2780629023"/>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3838" y="5565338"/>
            <a:ext cx="9207838" cy="129266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a" altLang="ko-KR" sz="2600">
                <a:solidFill>
                  <a:schemeClr val="tx1">
                    <a:lumMod val="65000"/>
                    <a:lumOff val="35000"/>
                  </a:schemeClr>
                </a:solidFill>
              </a:rPr>
              <a:t>ਜਿਸ ਦਿਨ ਡੇਰੇ ਦੀ ਸਥਾਪਨਾ ਕੀਤੀ ਗਈ, ਉਸ ਬੱਦਲ ਨੇ ਉਸ ਨੂੰ ਢੱਕ ਲਿਆ ਜੋ ਪਰਮੇਸ਼ੁਰ ਦੀ ਮਹਿਮਾ ਨੂੰ ਦਰਸਾਉਂਦਾ ਸੀ। ਡੇਹਰਾ ਇਸ ਗੱਲ ਦਾ ਚਿੰਨ੍ਹ ਸੀ ਕਿ ਪਰਮੇਸ਼ੁਰ ਇਸਰਾਏਲੀਆਂ ਦੇ ਨਾਲ ਸੀ।</a:t>
            </a:r>
            <a:endParaRPr xmlns:a="http://schemas.openxmlformats.org/drawingml/2006/main" lang="ko-KR" altLang="en-US" sz="2600">
              <a:solidFill>
                <a:schemeClr val="tx1">
                  <a:lumMod val="65000"/>
                  <a:lumOff val="35000"/>
                </a:schemeClr>
              </a:solidFill>
            </a:endParaRPr>
          </a:p>
        </p:txBody>
      </p:sp>
      <p:pic>
        <p:nvPicPr>
          <p:cNvPr id="5" name="그림 4"/>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tretch>
            <a:fillRect/>
          </a:stretch>
        </p:blipFill>
        <p:spPr>
          <a:xfrm>
            <a:off x="-14720" y="0"/>
            <a:ext cx="9158720" cy="5445224"/>
          </a:xfrm>
          <a:prstGeom prst="rect">
            <a:avLst/>
          </a:prstGeom>
        </p:spPr>
      </p:pic>
    </p:spTree>
    <p:extLst>
      <p:ext uri="{BB962C8B-B14F-4D97-AF65-F5344CB8AC3E}">
        <p14:creationId xmlns:p14="http://schemas.microsoft.com/office/powerpoint/2010/main" val="2758562969"/>
      </p:ext>
    </p:extLst>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pa" altLang="ko-KR" sz="4000">
                <a:solidFill>
                  <a:srgbClr val="FF0000"/>
                </a:solidFill>
              </a:rPr>
              <a:t>ਅੱਜ ਦਾ ਪਾਠ</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33499"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07704" y="8269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124744"/>
            <a:ext cx="8208912" cy="397031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pa" altLang="ko-KR" sz="3600">
                <a:solidFill>
                  <a:schemeClr val="tx1">
                    <a:lumMod val="65000"/>
                    <a:lumOff val="35000"/>
                  </a:schemeClr>
                </a:solidFill>
              </a:rPr>
              <a:t>ਪਰਮੇਸ਼ੁਰ ਨੇ ਇਜ਼ਰਾਈਲੀਆਂ ਨੂੰ ਤੰਬੂ-ਪਰਮੇਸ਼ੁਰ ਦਾ ਘਰ ਬਣਾਉਣ ਦਿੱਤਾ, ਅਤੇ ਉਨ੍ਹਾਂ ਨੂੰ ਤੰਬੂ ਦੇ ਨਾਲ ਆਪਣੇ ਕੇਂਦਰ ਵਜੋਂ ਰਹਿਣ ਦਿੱਤਾ।</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pa" altLang="ko-KR" sz="3600">
                <a:solidFill>
                  <a:schemeClr val="tx1">
                    <a:lumMod val="65000"/>
                    <a:lumOff val="35000"/>
                  </a:schemeClr>
                </a:solidFill>
              </a:rPr>
              <a:t>ਸਾਨੂੰ ਆਪਣੇ ਮਨ ਅਤੇ ਜੀਵਨ ਦੇ ਕੇਂਦਰ ਵਜੋਂ ਪਰਮਾਤਮਾ ਨਾਲ ਰਹਿਣਾ ਚਾਹੀਦਾ ਹੈ।</a:t>
            </a:r>
          </a:p>
        </p:txBody>
      </p:sp>
    </p:spTree>
    <p:extLst>
      <p:ext uri="{BB962C8B-B14F-4D97-AF65-F5344CB8AC3E}">
        <p14:creationId xmlns:p14="http://schemas.microsoft.com/office/powerpoint/2010/main" val="492689379"/>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2738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pa" altLang="ko-KR" sz="3200">
                <a:solidFill>
                  <a:srgbClr val="FF0000"/>
                </a:solidFill>
              </a:rPr>
              <a:t>ਰੱਬ?</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a" altLang="ko-KR" sz="3600">
                <a:solidFill>
                  <a:srgbClr val="C00000"/>
                </a:solidFill>
              </a:rPr>
              <a:t>ਵਾਹਿਗੁਰੂ..</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a" altLang="ko-KR" sz="3600">
                <a:solidFill>
                  <a:schemeClr val="tx1">
                    <a:lumMod val="65000"/>
                    <a:lumOff val="35000"/>
                  </a:schemeClr>
                </a:solidFill>
              </a:rPr>
              <a:t>ਰੱਬ ਸਾਡੇ ਨਾਲ ਰਹਿੰਦਾ ਹੈ, ਸਾਡੇ ਨਾਲ ਚੱਲਦਾ ਹੈ, ਸਾਡੀ ਅਗਵਾਈ ਕਰਦਾ ਹੈ ਅਤੇ ਸਾਡੇ ਨਾਲ ਬੋਲਦਾ ਹੈ।</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691010094"/>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pa" altLang="ko-KR" sz="4000">
                <a:solidFill>
                  <a:srgbClr val="FF0000"/>
                </a:solidFill>
              </a:rPr>
              <a:t>ਅੱਜ ਦੀ ਕਵਿਜ਼</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75355" y="102241"/>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89806" y="8029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a" altLang="ko-KR" sz="3600">
                <a:solidFill>
                  <a:schemeClr val="tx1">
                    <a:lumMod val="65000"/>
                    <a:lumOff val="35000"/>
                  </a:schemeClr>
                </a:solidFill>
              </a:rPr>
              <a:t>ਪਰਮੇਸ਼ੁਰ ਨੇ ਇਸਰਾਏਲੀਆਂ ਨੂੰ ਕੀ ਬਣਾਉਣ ਦਿੱਤਾ?</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a" altLang="en-US" sz="2800">
                <a:solidFill>
                  <a:schemeClr val="tx1">
                    <a:lumMod val="65000"/>
                    <a:lumOff val="35000"/>
                  </a:schemeClr>
                </a:solidFill>
              </a:rPr>
              <a:t>① </a:t>
            </a:r>
            <a:r xmlns:a="http://schemas.openxmlformats.org/drawingml/2006/main">
              <a:rPr lang="pa" altLang="ko-KR" sz="2800">
                <a:solidFill>
                  <a:schemeClr val="tx1">
                    <a:lumMod val="65000"/>
                    <a:lumOff val="35000"/>
                  </a:schemeClr>
                </a:solidFill>
              </a:rPr>
              <a:t>ਗੋਲਡਨ ਕੈਲਫ</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a" altLang="en-US" sz="2800">
                <a:solidFill>
                  <a:schemeClr val="tx1">
                    <a:lumMod val="65000"/>
                    <a:lumOff val="35000"/>
                  </a:schemeClr>
                </a:solidFill>
              </a:rPr>
              <a:t>② </a:t>
            </a:r>
            <a:r xmlns:a="http://schemas.openxmlformats.org/drawingml/2006/main">
              <a:rPr lang="pa" altLang="ko-KR" sz="2800">
                <a:solidFill>
                  <a:schemeClr val="tx1">
                    <a:lumMod val="65000"/>
                    <a:lumOff val="35000"/>
                  </a:schemeClr>
                </a:solidFill>
              </a:rPr>
              <a:t>ਦਸ ਹੁਕਮ</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a" altLang="en-US" sz="2800">
                <a:solidFill>
                  <a:schemeClr val="tx1">
                    <a:lumMod val="65000"/>
                    <a:lumOff val="35000"/>
                  </a:schemeClr>
                </a:solidFill>
              </a:rPr>
              <a:t>③ </a:t>
            </a:r>
            <a:r xmlns:a="http://schemas.openxmlformats.org/drawingml/2006/main">
              <a:rPr lang="pa" altLang="ko-KR" sz="2800">
                <a:solidFill>
                  <a:schemeClr val="tx1">
                    <a:lumMod val="65000"/>
                    <a:lumOff val="35000"/>
                  </a:schemeClr>
                </a:solidFill>
              </a:rPr>
              <a:t>ਮਹਿਲ</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a" altLang="en-US" sz="2800">
                <a:solidFill>
                  <a:schemeClr val="tx1">
                    <a:lumMod val="65000"/>
                    <a:lumOff val="35000"/>
                  </a:schemeClr>
                </a:solidFill>
              </a:rPr>
              <a:t>④ </a:t>
            </a:r>
            <a:r xmlns:a="http://schemas.openxmlformats.org/drawingml/2006/main">
              <a:rPr lang="pa" altLang="ko-KR" sz="2800">
                <a:solidFill>
                  <a:schemeClr val="tx1">
                    <a:lumMod val="65000"/>
                    <a:lumOff val="35000"/>
                  </a:schemeClr>
                </a:solidFill>
              </a:rPr>
              <a:t>ਤੰਬੂ-ਪਰਮੇਸ਼ੁਰ ਦਾ ਘਰ</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164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a" altLang="en-US" sz="2800">
                <a:solidFill>
                  <a:srgbClr val="FF0000"/>
                </a:solidFill>
              </a:rPr>
              <a:t>④ </a:t>
            </a:r>
            <a:r xmlns:a="http://schemas.openxmlformats.org/drawingml/2006/main">
              <a:rPr lang="pa" altLang="ko-KR" sz="2800">
                <a:solidFill>
                  <a:srgbClr val="FF0000"/>
                </a:solidFill>
              </a:rPr>
              <a:t>ਤੰਬੂ-ਪਰਮੇਸ਼ੁਰ ਦਾ ਘਰ</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366781435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pa" altLang="ko-KR" sz="4000">
                <a:solidFill>
                  <a:srgbClr val="FF0000"/>
                </a:solidFill>
              </a:rPr>
              <a:t>ਅੱਜ ਦਾ ਸ਼ਬਦ</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88502" y="5161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38050" y="60640"/>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a" altLang="ko-KR" sz="3600">
                <a:solidFill>
                  <a:schemeClr val="bg1">
                    <a:lumMod val="50000"/>
                  </a:schemeClr>
                </a:solidFill>
              </a:rPr>
              <a:t>ਜਿਸ ਦਿਨ ਡੇਹਰਾ, ਸਾਖੀ ਦਾ ਤੰਬੂ, ਸਥਾਪਿਤ ਕੀਤਾ ਗਿਆ ਸੀ, ਬੱਦਲ ਨੇ ਇਸਨੂੰ ਢੱਕ ਲਿਆ ਸੀ। ਸ਼ਾਮ ਤੋਂ ਸਵੇਰ ਤੱਕ ਡੇਰੇ ਦੇ ਉੱਪਰ ਬੱਦਲ ਅੱਗ ਵਾਂਗ ਦਿਖਾਈ ਦਿੰਦਾ ਸੀ।</a:t>
            </a:r>
            <a:endParaRPr xmlns:a="http://schemas.openxmlformats.org/drawingml/2006/main" lang="ko-KR" altLang="en-US" sz="3600">
              <a:solidFill>
                <a:schemeClr val="bg1">
                  <a:lumMod val="50000"/>
                </a:schemeClr>
              </a:solidFill>
            </a:endParaRPr>
          </a:p>
        </p:txBody>
      </p:sp>
      <p:sp>
        <p:nvSpPr>
          <p:cNvPr id="24" name="TextBox 23"/>
          <p:cNvSpPr txBox="1"/>
          <p:nvPr/>
        </p:nvSpPr>
        <p:spPr>
          <a:xfrm>
            <a:off x="4952296" y="4945780"/>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pa" altLang="ko-KR" sz="2800">
                <a:solidFill>
                  <a:schemeClr val="tx1">
                    <a:lumMod val="65000"/>
                    <a:lumOff val="35000"/>
                  </a:schemeClr>
                </a:solidFill>
              </a:rPr>
              <a:t>ਨੰਬਰ</a:t>
            </a:r>
            <a:r xmlns:a="http://schemas.openxmlformats.org/drawingml/2006/main">
              <a:rPr lang="pa" altLang="en-US" sz="2800">
                <a:solidFill>
                  <a:schemeClr val="tx1">
                    <a:lumMod val="65000"/>
                    <a:lumOff val="35000"/>
                  </a:schemeClr>
                </a:solidFill>
              </a:rPr>
              <a:t> </a:t>
            </a:r>
            <a:r xmlns:a="http://schemas.openxmlformats.org/drawingml/2006/main">
              <a:rPr lang="pa" altLang="ko-KR" sz="2800">
                <a:solidFill>
                  <a:schemeClr val="tx1">
                    <a:lumMod val="65000"/>
                    <a:lumOff val="35000"/>
                  </a:schemeClr>
                </a:solidFill>
              </a:rPr>
              <a:t>9:15</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516880787"/>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a" altLang="ko-KR" b="1">
                <a:solidFill>
                  <a:schemeClr val="tx1">
                    <a:lumMod val="50000"/>
                    <a:lumOff val="50000"/>
                  </a:schemeClr>
                </a:solidFill>
              </a:rPr>
              <a:t>ਨੰ: 24</a:t>
            </a:r>
            <a:r xmlns:a="http://schemas.openxmlformats.org/drawingml/2006/main">
              <a:rPr lang="pa" altLang="en-US" b="1">
                <a:solidFill>
                  <a:schemeClr val="tx1">
                    <a:lumMod val="50000"/>
                    <a:lumOff val="50000"/>
                  </a:schemeClr>
                </a:solidFill>
              </a:rPr>
              <a:t> </a:t>
            </a:r>
            <a:r xmlns:a="http://schemas.openxmlformats.org/drawingml/2006/main">
              <a:rPr lang="pa" altLang="ko-KR" b="1">
                <a:solidFill>
                  <a:schemeClr val="tx1">
                    <a:lumMod val="50000"/>
                    <a:lumOff val="50000"/>
                  </a:schemeClr>
                </a:solidFill>
              </a:rPr>
              <a:t>ਦ</a:t>
            </a:r>
            <a:r xmlns:a="http://schemas.openxmlformats.org/drawingml/2006/main">
              <a:rPr lang="pa" altLang="en-US" b="1">
                <a:solidFill>
                  <a:schemeClr val="tx1">
                    <a:lumMod val="50000"/>
                    <a:lumOff val="50000"/>
                  </a:schemeClr>
                </a:solidFill>
              </a:rPr>
              <a:t> </a:t>
            </a:r>
            <a:r xmlns:a="http://schemas.openxmlformats.org/drawingml/2006/main">
              <a:rPr lang="pa" altLang="ko-KR" b="1">
                <a:solidFill>
                  <a:schemeClr val="tx1">
                    <a:lumMod val="50000"/>
                    <a:lumOff val="50000"/>
                  </a:schemeClr>
                </a:solidFill>
              </a:rPr>
              <a:t>ਸ਼ਬਦ</a:t>
            </a:r>
            <a:r xmlns:a="http://schemas.openxmlformats.org/drawingml/2006/main">
              <a:rPr lang="pa" altLang="en-US" b="1">
                <a:solidFill>
                  <a:schemeClr val="tx1">
                    <a:lumMod val="50000"/>
                    <a:lumOff val="50000"/>
                  </a:schemeClr>
                </a:solidFill>
              </a:rPr>
              <a:t> </a:t>
            </a:r>
            <a:r xmlns:a="http://schemas.openxmlformats.org/drawingml/2006/main">
              <a:rPr lang="pa" altLang="ko-KR" b="1">
                <a:solidFill>
                  <a:schemeClr val="tx1">
                    <a:lumMod val="50000"/>
                    <a:lumOff val="50000"/>
                  </a:schemeClr>
                </a:solidFill>
              </a:rPr>
              <a:t>ਦੇ</a:t>
            </a:r>
            <a:r xmlns:a="http://schemas.openxmlformats.org/drawingml/2006/main">
              <a:rPr lang="pa" altLang="en-US" b="1">
                <a:solidFill>
                  <a:schemeClr val="tx1">
                    <a:lumMod val="50000"/>
                    <a:lumOff val="50000"/>
                  </a:schemeClr>
                </a:solidFill>
              </a:rPr>
              <a:t> </a:t>
            </a:r>
            <a:r xmlns:a="http://schemas.openxmlformats.org/drawingml/2006/main">
              <a:rPr lang="pa" altLang="ko-KR" b="1">
                <a:solidFill>
                  <a:schemeClr val="tx1">
                    <a:lumMod val="50000"/>
                    <a:lumOff val="50000"/>
                  </a:schemeClr>
                </a:solidFill>
              </a:rPr>
              <a:t>ਰੱਬ</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3931114" cy="144655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pa" altLang="ko-KR" sz="4400"/>
              <a:t>ਜੇਰੀਕੋ ਢਹਿ ਗਿਆ</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pic>
        <p:nvPicPr>
          <p:cNvPr id="3" name="그림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66733" y="1196752"/>
            <a:ext cx="5065865" cy="4968000"/>
          </a:xfrm>
          <a:prstGeom prst="rect">
            <a:avLst/>
          </a:prstGeom>
        </p:spPr>
      </p:pic>
    </p:spTree>
    <p:extLst>
      <p:ext uri="{BB962C8B-B14F-4D97-AF65-F5344CB8AC3E}">
        <p14:creationId xmlns:p14="http://schemas.microsoft.com/office/powerpoint/2010/main" val="12995800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27384"/>
            <a:ext cx="4053592" cy="584775"/>
          </a:xfrm>
          <a:prstGeom prst="rect">
            <a:avLst/>
          </a:prstGeom>
          <a:noFill/>
        </p:spPr>
        <p:txBody>
          <a:bodyPr wrap="square" rtlCol="0">
            <a:spAutoFit/>
          </a:bodyPr>
          <a:lstStyle/>
          <a:p>
            <a:pPr xmlns:a="http://schemas.openxmlformats.org/drawingml/2006/main" algn="ctr"/>
            <a:r xmlns:a="http://schemas.openxmlformats.org/drawingml/2006/main">
              <a:rPr lang="pa" altLang="ko-KR" sz="3200"/>
              <a:t>ਰੱਬ ਹੈ?</a:t>
            </a:r>
            <a:r xmlns:a="http://schemas.openxmlformats.org/drawingml/2006/main">
              <a:rPr lang="pa"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p>
            <a:r xmlns:a="http://schemas.openxmlformats.org/drawingml/2006/main">
              <a:rPr lang="pa" altLang="ko-KR" sz="3600">
                <a:solidFill>
                  <a:srgbClr val="C00000"/>
                </a:solidFill>
              </a:rPr>
              <a:t>ਵਾਹਿਗੁਰੂ..</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200329"/>
          </a:xfrm>
          <a:prstGeom prst="rect">
            <a:avLst/>
          </a:prstGeom>
          <a:noFill/>
        </p:spPr>
        <p:txBody>
          <a:bodyPr wrap="square" rtlCol="0">
            <a:spAutoFit/>
          </a:bodyPr>
          <a:lstStyle/>
          <a:p>
            <a:r xmlns:a="http://schemas.openxmlformats.org/drawingml/2006/main">
              <a:rPr lang="pa" altLang="ko-KR" sz="3600">
                <a:solidFill>
                  <a:schemeClr val="tx1">
                    <a:lumMod val="65000"/>
                    <a:lumOff val="35000"/>
                  </a:schemeClr>
                </a:solidFill>
              </a:rPr>
              <a:t>ਪਰਮੇਸ਼ੁਰ ਸਾਨੂੰ ਆਪਣੀਆਂ ਸੰਪੂਰਣ ਯੋਜਨਾਵਾਂ ਨਾਲ ਅਗਵਾਈ ਕਰਦਾ ਹੈ। ਪਰਮੇਸ਼ੁਰ ਦੀਆਂ ਯੋਜਨਾਵਾਂ ਵਿੱਚ ਕੋਈ ਗਲਤੀ ਨਹੀਂ ਹੈ।</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3237399110"/>
      </p:ext>
    </p:extLst>
  </p:cSld>
  <p:clrMapOvr>
    <a:masterClrMapping/>
  </p:clrMapOvr>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pa" altLang="ko-KR" sz="4000">
                <a:solidFill>
                  <a:srgbClr val="FF0000"/>
                </a:solidFill>
              </a:rPr>
              <a:t>ਅੱਜ ਦਾ ਸ਼ਬਦ</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3269" y="11260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25112" y="90494"/>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a" altLang="ko-KR" sz="3600">
                <a:solidFill>
                  <a:schemeClr val="tx1">
                    <a:lumMod val="65000"/>
                    <a:lumOff val="35000"/>
                  </a:schemeClr>
                </a:solidFill>
              </a:rPr>
              <a:t>ਸੱਤਵੀਂ ਵਾਰ ਜਦੋਂ ਜਾਜਕਾਂ ਨੇ ਤੁਰ੍ਹੀ ਵਜਾਈ ਤਾਂ ਯਹੋਸ਼ੁਆ ਨੇ ਲੋਕਾਂ ਨੂੰ ਹੁਕਮ ਦਿੱਤਾ, “ਚਲਾਓ ਕਿਉਂ ਜੋ ਯਹੋਵਾਹ ਨੇ ਤੁਹਾਨੂੰ ਸ਼ਹਿਰ ਦਿੱਤਾ ਹੈ!</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pa" altLang="ko-KR" sz="2800">
                <a:solidFill>
                  <a:schemeClr val="tx1">
                    <a:lumMod val="65000"/>
                    <a:lumOff val="35000"/>
                  </a:schemeClr>
                </a:solidFill>
              </a:rPr>
              <a:t>ਜੋਸ਼ੁਆ</a:t>
            </a:r>
            <a:r xmlns:a="http://schemas.openxmlformats.org/drawingml/2006/main">
              <a:rPr lang="pa" altLang="en-US" sz="2800">
                <a:solidFill>
                  <a:schemeClr val="tx1">
                    <a:lumMod val="65000"/>
                    <a:lumOff val="35000"/>
                  </a:schemeClr>
                </a:solidFill>
              </a:rPr>
              <a:t> </a:t>
            </a:r>
            <a:r xmlns:a="http://schemas.openxmlformats.org/drawingml/2006/main">
              <a:rPr lang="pa" altLang="ko-KR" sz="2800">
                <a:solidFill>
                  <a:schemeClr val="tx1">
                    <a:lumMod val="65000"/>
                    <a:lumOff val="35000"/>
                  </a:schemeClr>
                </a:solidFill>
              </a:rPr>
              <a:t>6:16</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858647056"/>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a" altLang="ko-KR" sz="2800">
                <a:solidFill>
                  <a:schemeClr val="tx1">
                    <a:lumMod val="65000"/>
                    <a:lumOff val="35000"/>
                  </a:schemeClr>
                </a:solidFill>
              </a:rPr>
              <a:t>ਇਸਰਾਏਲੀ ਵਾਅਦਾ ਕੀਤੇ ਹੋਏ ਦੇਸ਼ ਵਿਚ ਜਾਣਾ ਚਾਹੁੰਦੇ ਸਨ। ਪਰ ਯਰੀਹੋ, ਜੋ ਕਿ ਇੱਕ ਵੱਡਾ ਕਿਲ੍ਹਾ ਸੀ, ਨੇ ਉਨ੍ਹਾਂ ਦਾ ਰਾਹ ਰੋਕ ਦਿੱਤਾ।</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877272"/>
          </a:xfrm>
          <a:prstGeom prst="rect">
            <a:avLst/>
          </a:prstGeom>
        </p:spPr>
      </p:pic>
    </p:spTree>
    <p:extLst>
      <p:ext uri="{BB962C8B-B14F-4D97-AF65-F5344CB8AC3E}">
        <p14:creationId xmlns:p14="http://schemas.microsoft.com/office/powerpoint/2010/main" val="243939452"/>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a" altLang="ko-KR" sz="2800">
                <a:solidFill>
                  <a:schemeClr val="tx1">
                    <a:lumMod val="65000"/>
                    <a:lumOff val="35000"/>
                  </a:schemeClr>
                </a:solidFill>
              </a:rPr>
              <a:t>ਪਰਮੇਸ਼ੁਰ ਨੇ ਯਹੋਸ਼ੁਆ ਨੂੰ ਕਿਹਾ, ਜੋ ਉਨ੍ਹਾਂ ਦਾ ਆਗੂ ਸੀ, ਯਰੀਹੋ ਨੂੰ ਕਿਵੇਂ ਤਬਾਹ ਕਰਨਾ ਹੈ।</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rcRect r="16832"/>
          <a:stretch>
            <a:fillRect/>
          </a:stretch>
        </p:blipFill>
        <p:spPr>
          <a:xfrm>
            <a:off x="783519" y="1"/>
            <a:ext cx="7604905" cy="5877272"/>
          </a:xfrm>
          <a:prstGeom prst="rect">
            <a:avLst/>
          </a:prstGeom>
        </p:spPr>
      </p:pic>
    </p:spTree>
    <p:extLst>
      <p:ext uri="{BB962C8B-B14F-4D97-AF65-F5344CB8AC3E}">
        <p14:creationId xmlns:p14="http://schemas.microsoft.com/office/powerpoint/2010/main" val="997125649"/>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a" altLang="ko-KR" sz="2800">
                <a:solidFill>
                  <a:schemeClr val="tx1">
                    <a:lumMod val="65000"/>
                    <a:lumOff val="35000"/>
                  </a:schemeClr>
                </a:solidFill>
              </a:rPr>
              <a:t>ਇਜ਼ਰਾਈਲੀ ਲੋਕਾਂ ਨੇ ਪਰਮੇਸ਼ੁਰ ਦੀ ਹਿਦਾਇਤ ਅਨੁਸਾਰ ਸੱਤ ਦਿਨਾਂ ਲਈ ਯਰੀਹੋ ਦੀ ਕੰਧ ਦੇ ਦੁਆਲੇ ਮਾਰਚ ਕੀਤਾ।</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877272"/>
          </a:xfrm>
          <a:prstGeom prst="rect">
            <a:avLst/>
          </a:prstGeom>
        </p:spPr>
      </p:pic>
    </p:spTree>
    <p:extLst>
      <p:ext uri="{BB962C8B-B14F-4D97-AF65-F5344CB8AC3E}">
        <p14:creationId xmlns:p14="http://schemas.microsoft.com/office/powerpoint/2010/main" val="4052908219"/>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a" altLang="ko-KR" sz="2800">
                <a:solidFill>
                  <a:schemeClr val="tx1">
                    <a:lumMod val="65000"/>
                    <a:lumOff val="35000"/>
                  </a:schemeClr>
                </a:solidFill>
              </a:rPr>
              <a:t>ਜਦੋਂ ਉਹ ਛੇ ਦਿਨਾਂ ਲਈ ਕੰਧ ਦੇ ਦੁਆਲੇ ਘੁੰਮਦੇ ਰਹੇ, ਹਰ ਦਿਨ ਇਕ ਵਾਰ, ਯਰੀਹੋ ਇਕ ਇੰਚ ਵੀ ਨਹੀਂ ਵਧਿਆ।</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399"/>
            <a:ext cx="9144000" cy="5873873"/>
          </a:xfrm>
          <a:prstGeom prst="rect">
            <a:avLst/>
          </a:prstGeom>
        </p:spPr>
      </p:pic>
    </p:spTree>
    <p:extLst>
      <p:ext uri="{BB962C8B-B14F-4D97-AF65-F5344CB8AC3E}">
        <p14:creationId xmlns:p14="http://schemas.microsoft.com/office/powerpoint/2010/main" val="2318287723"/>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6092" y="5487957"/>
            <a:ext cx="9054634"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a" altLang="ko-KR" sz="2800">
                <a:solidFill>
                  <a:schemeClr val="tx1">
                    <a:lumMod val="65000"/>
                    <a:lumOff val="35000"/>
                  </a:schemeClr>
                </a:solidFill>
              </a:rPr>
              <a:t>ਸੱਤਵੇਂ ਦਿਨ, ਉਨ੍ਹਾਂ ਨੇ ਸੱਤ ਵਾਰ ਇਸ ਦੇ ਦੁਆਲੇ ਕੂਚ ਕੀਤਾ। ਸੱਤਵੀਂ ਵਾਰ ਆਲੇ-ਦੁਆਲੇ, ਉਨ੍ਹਾਂ ਨੇ ਉੱਚੀ ਆਵਾਜ਼ ਦਿੱਤੀ, ਕੰਧ ਢਹਿ ਗਈ।</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7"/>
            <a:ext cx="9144000" cy="5301305"/>
          </a:xfrm>
          <a:prstGeom prst="rect">
            <a:avLst/>
          </a:prstGeom>
        </p:spPr>
      </p:pic>
    </p:spTree>
    <p:extLst>
      <p:ext uri="{BB962C8B-B14F-4D97-AF65-F5344CB8AC3E}">
        <p14:creationId xmlns:p14="http://schemas.microsoft.com/office/powerpoint/2010/main" val="1887564298"/>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pa" altLang="ko-KR" sz="4000">
                <a:solidFill>
                  <a:srgbClr val="FF0000"/>
                </a:solidFill>
              </a:rPr>
              <a:t>ਅੱਜ ਦਾ ਪਾਠ</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7621"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484784"/>
            <a:ext cx="8208912" cy="452431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pa" altLang="ko-KR" sz="3200">
                <a:solidFill>
                  <a:schemeClr val="tx1">
                    <a:lumMod val="65000"/>
                    <a:lumOff val="35000"/>
                  </a:schemeClr>
                </a:solidFill>
              </a:rPr>
              <a:t>ਇਸਰਾਏਲੀ ਆਪਣੀ ਸ਼ਕਤੀ ਨਾਲ ਯਰੀਹੋ ਨੂੰ ਤਬਾਹ ਨਹੀਂ ਕਰ ਸਕਦੇ ਸਨ। ਪਰ ਪਰਮੇਸ਼ੁਰ ਨੇ ਉਨ੍ਹਾਂ ਲਈ ਆਪਣੀ ਸ਼ਕਤੀ ਨਾਲ ਯਰੀਹੋ ਨੂੰ ਤਬਾਹ ਕਰ ਦਿੱਤਾ।</a:t>
            </a: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pa" altLang="ko-KR" sz="3200">
                <a:solidFill>
                  <a:schemeClr val="tx1">
                    <a:lumMod val="65000"/>
                    <a:lumOff val="35000"/>
                  </a:schemeClr>
                </a:solidFill>
              </a:rPr>
              <a:t>ਇਸਰਾਏਲੀਆਂ ਨੇ ਪਰਮੇਸ਼ੁਰ ਦੀ ਆਗਿਆਕਾਰੀ ਦੁਆਰਾ ਜਿੱਤ ਪ੍ਰਾਪਤ ਕੀਤੀ ਹੈ।</a:t>
            </a:r>
          </a:p>
          <a:p>
            <a:pPr xmlns:a="http://schemas.openxmlformats.org/drawingml/2006/main" algn="ctr"/>
            <a:r xmlns:a="http://schemas.openxmlformats.org/drawingml/2006/main">
              <a:rPr lang="pa" altLang="ko-KR" sz="3200">
                <a:solidFill>
                  <a:schemeClr val="tx1">
                    <a:lumMod val="65000"/>
                    <a:lumOff val="35000"/>
                  </a:schemeClr>
                </a:solidFill>
              </a:rPr>
              <a:t>ਆਓ ਆਪਣਾ ਜੀਵਨ ਪ੍ਰਮਾਤਮਾ ਦੀ ਆਗਿਆਕਾਰੀ ਵਿੱਚ ਬਤੀਤ ਕਰੀਏ।</a:t>
            </a: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pa" altLang="ko-KR" sz="3200">
                <a:solidFill>
                  <a:schemeClr val="tx1">
                    <a:lumMod val="65000"/>
                    <a:lumOff val="35000"/>
                  </a:schemeClr>
                </a:solidFill>
              </a:rPr>
              <a:t>ਆਓ ਸਾਨੂੰ ਜਿੱਤਣ ਲਈ ਪ੍ਰਮਾਤਮਾ ਦਾ ਧੰਨਵਾਦ ਕਰੀਏ!</a:t>
            </a:r>
          </a:p>
        </p:txBody>
      </p:sp>
    </p:spTree>
    <p:extLst>
      <p:ext uri="{BB962C8B-B14F-4D97-AF65-F5344CB8AC3E}">
        <p14:creationId xmlns:p14="http://schemas.microsoft.com/office/powerpoint/2010/main" val="1557932697"/>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472714" y="17389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pa" altLang="ko-KR" sz="3200"/>
              <a:t>ਰੱਬ?</a:t>
            </a:r>
            <a:r xmlns:a="http://schemas.openxmlformats.org/drawingml/2006/main">
              <a:rPr lang="pa"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7621" y="86425"/>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07704" y="14224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a" altLang="ko-KR" sz="3600">
                <a:solidFill>
                  <a:srgbClr val="C00000"/>
                </a:solidFill>
              </a:rPr>
              <a:t>ਵਾਹਿਗੁਰੂ..</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2308324"/>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a" altLang="ko-KR" sz="3600">
                <a:solidFill>
                  <a:schemeClr val="tx1">
                    <a:lumMod val="65000"/>
                    <a:lumOff val="35000"/>
                  </a:schemeClr>
                </a:solidFill>
              </a:rPr>
              <a:t>ਪਰਮੇਸ਼ੁਰ ਆਪਣੀ ਮਹਾਨ ਸ਼ਕਤੀ ਦੁਆਰਾ ਆਪਣੇ ਲੋਕਾਂ ਲਈ ਜਿੱਤ ਦਿੰਦਾ ਹੈ।</a:t>
            </a:r>
          </a:p>
          <a:p>
            <a:endParaRPr lang="en-US" altLang="ko-KR" sz="3600">
              <a:solidFill>
                <a:schemeClr val="tx1">
                  <a:lumMod val="65000"/>
                  <a:lumOff val="35000"/>
                </a:schemeClr>
              </a:solidFill>
            </a:endParaRPr>
          </a:p>
          <a:p>
            <a:r xmlns:a="http://schemas.openxmlformats.org/drawingml/2006/main">
              <a:rPr lang="pa" altLang="ko-KR" sz="3600">
                <a:solidFill>
                  <a:schemeClr val="tx1">
                    <a:lumMod val="65000"/>
                    <a:lumOff val="35000"/>
                  </a:schemeClr>
                </a:solidFill>
              </a:rPr>
              <a:t>ਉਹ ਜਿੱਤ ਦਾ ਪਰਮੇਸ਼ੁਰ ਹੈ!</a:t>
            </a:r>
          </a:p>
        </p:txBody>
      </p:sp>
    </p:spTree>
    <p:extLst>
      <p:ext uri="{BB962C8B-B14F-4D97-AF65-F5344CB8AC3E}">
        <p14:creationId xmlns:p14="http://schemas.microsoft.com/office/powerpoint/2010/main" val="2768614659"/>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pa" altLang="ko-KR" sz="4000">
                <a:solidFill>
                  <a:srgbClr val="FF0000"/>
                </a:solidFill>
              </a:rPr>
              <a:t>ਅੱਜ ਦੀ ਕਵਿਜ਼</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69277" y="11930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8269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a" altLang="ko-KR" sz="3600">
                <a:solidFill>
                  <a:schemeClr val="tx1">
                    <a:lumMod val="65000"/>
                    <a:lumOff val="35000"/>
                  </a:schemeClr>
                </a:solidFill>
              </a:rPr>
              <a:t>ਯਰੀਹੋ ਨੂੰ ਤਬਾਹ ਕਰਨ ਲਈ ਪਰਮੇਸ਼ੁਰ ਨੇ ਯਹੋਸ਼ੁਆ ਨੂੰ ਕੀ ਹੁਕਮ ਦਿੱਤਾ ਸੀ?</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a" altLang="en-US" sz="2800">
                <a:solidFill>
                  <a:schemeClr val="tx1">
                    <a:lumMod val="65000"/>
                    <a:lumOff val="35000"/>
                  </a:schemeClr>
                </a:solidFill>
              </a:rPr>
              <a:t>① </a:t>
            </a:r>
            <a:r xmlns:a="http://schemas.openxmlformats.org/drawingml/2006/main">
              <a:rPr lang="pa" altLang="ko-KR" sz="2800">
                <a:solidFill>
                  <a:schemeClr val="tx1">
                    <a:lumMod val="65000"/>
                    <a:lumOff val="35000"/>
                  </a:schemeClr>
                </a:solidFill>
              </a:rPr>
              <a:t>ਸੱਤ ਦਿਨਾਂ ਲਈ ਯਰੀਹੋ ਵਿੱਚ ਪੱਥਰ ਸੁੱਟੋ।</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a" altLang="en-US" sz="2800">
                <a:solidFill>
                  <a:schemeClr val="tx1">
                    <a:lumMod val="65000"/>
                    <a:lumOff val="35000"/>
                  </a:schemeClr>
                </a:solidFill>
              </a:rPr>
              <a:t>② </a:t>
            </a:r>
            <a:r xmlns:a="http://schemas.openxmlformats.org/drawingml/2006/main">
              <a:rPr lang="pa" altLang="ko-KR" sz="2800">
                <a:solidFill>
                  <a:schemeClr val="tx1">
                    <a:lumMod val="65000"/>
                    <a:lumOff val="35000"/>
                  </a:schemeClr>
                </a:solidFill>
              </a:rPr>
              <a:t>ਯਰੀਹੋ ਲਈ ਸੱਤ ਦਿਨਾਂ ਲਈ ਪ੍ਰਾਰਥਨਾ ਕਰੋ।</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a" altLang="en-US" sz="2800">
                <a:solidFill>
                  <a:schemeClr val="tx1">
                    <a:lumMod val="65000"/>
                    <a:lumOff val="35000"/>
                  </a:schemeClr>
                </a:solidFill>
              </a:rPr>
              <a:t>③ </a:t>
            </a:r>
            <a:r xmlns:a="http://schemas.openxmlformats.org/drawingml/2006/main">
              <a:rPr lang="pa" altLang="ko-KR" sz="2800">
                <a:solidFill>
                  <a:schemeClr val="tx1">
                    <a:lumMod val="65000"/>
                    <a:lumOff val="35000"/>
                  </a:schemeClr>
                </a:solidFill>
              </a:rPr>
              <a:t>ਯਰੀਹੋ ਲਈ ਸੱਤ ਦਿਨਾਂ ਤੱਕ ਉਸਤਤ ਗਾਓ।</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a" altLang="ko-KR" sz="2800">
                <a:solidFill>
                  <a:schemeClr val="tx1">
                    <a:lumMod val="65000"/>
                    <a:lumOff val="35000"/>
                  </a:schemeClr>
                </a:solidFill>
              </a:rPr>
              <a:t>④ ਸੱਤ ਦਿਨ ਅਤੇ 'ਤੇ ਯਰੀਹੋ ਦੀ ਕੰਧ ਮਾਰਚ</a:t>
            </a:r>
          </a:p>
          <a:p>
            <a:r xmlns:a="http://schemas.openxmlformats.org/drawingml/2006/main">
              <a:rPr lang="pa" altLang="ko-KR" sz="2800">
                <a:solidFill>
                  <a:schemeClr val="tx1">
                    <a:lumMod val="65000"/>
                    <a:lumOff val="35000"/>
                  </a:schemeClr>
                </a:solidFill>
              </a:rPr>
              <a:t>ਆਖਰੀ ਦਿਨ ਇੱਕ ਉੱਚੀ ਰੌਲਾ ਦਿਓ.</a:t>
            </a:r>
          </a:p>
        </p:txBody>
      </p:sp>
      <p:sp>
        <p:nvSpPr>
          <p:cNvPr id="24" name="TextBox 23"/>
          <p:cNvSpPr txBox="1"/>
          <p:nvPr/>
        </p:nvSpPr>
        <p:spPr>
          <a:xfrm>
            <a:off x="323528" y="5138027"/>
            <a:ext cx="8712968"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a" altLang="en-US" sz="2800">
                <a:solidFill>
                  <a:srgbClr val="FF0000"/>
                </a:solidFill>
              </a:rPr>
              <a:t>④ </a:t>
            </a:r>
            <a:r xmlns:a="http://schemas.openxmlformats.org/drawingml/2006/main">
              <a:rPr lang="pa" altLang="ko-KR" sz="2800">
                <a:solidFill>
                  <a:srgbClr val="FF0000"/>
                </a:solidFill>
              </a:rPr>
              <a:t>ਸੱਤ ਦਿਨ ਅਤੇ 'ਤੇ ਯਰੀਹੋ ਦੀ ਕੰਧ ਮਾਰਚ</a:t>
            </a:r>
          </a:p>
          <a:p>
            <a:r xmlns:a="http://schemas.openxmlformats.org/drawingml/2006/main">
              <a:rPr lang="pa" altLang="ko-KR" sz="2800">
                <a:solidFill>
                  <a:srgbClr val="FF0000"/>
                </a:solidFill>
              </a:rPr>
              <a:t>ਆਖਰੀ ਦਿਨ ਇੱਕ ਉੱਚੀ ਰੌਲਾ ਦਿਓ.</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1565250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pa" altLang="ko-KR" sz="4000">
                <a:solidFill>
                  <a:srgbClr val="FF0000"/>
                </a:solidFill>
              </a:rPr>
              <a:t>ਅੱਜ ਦਾ ਸ਼ਬਦ</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3269" y="11260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25112" y="90494"/>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6414" y="1911636"/>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a" altLang="ko-KR" sz="3600">
                <a:solidFill>
                  <a:schemeClr val="tx1">
                    <a:lumMod val="65000"/>
                    <a:lumOff val="35000"/>
                  </a:schemeClr>
                </a:solidFill>
              </a:rPr>
              <a:t>ਸੱਤਵੀਂ ਵਾਰ ਜਦੋਂ ਜਾਜਕਾਂ ਨੇ ਤੁਰ੍ਹੀ ਵਜਾਈ ਤਾਂ ਯਹੋਸ਼ੁਆ ਨੇ ਲੋਕਾਂ ਨੂੰ ਹੁਕਮ ਦਿੱਤਾ, “ਚਲਾਓ ਕਿਉਂ ਜੋ ਯਹੋਵਾਹ ਨੇ ਤੁਹਾਨੂੰ ਸ਼ਹਿਰ ਦਿੱਤਾ ਹੈ!</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pa" altLang="ko-KR" sz="2800">
                <a:solidFill>
                  <a:schemeClr val="tx1">
                    <a:lumMod val="65000"/>
                    <a:lumOff val="35000"/>
                  </a:schemeClr>
                </a:solidFill>
              </a:rPr>
              <a:t>ਜੋਸ਼ੁਆ</a:t>
            </a:r>
            <a:r xmlns:a="http://schemas.openxmlformats.org/drawingml/2006/main">
              <a:rPr lang="pa" altLang="en-US" sz="2800">
                <a:solidFill>
                  <a:schemeClr val="tx1">
                    <a:lumMod val="65000"/>
                    <a:lumOff val="35000"/>
                  </a:schemeClr>
                </a:solidFill>
              </a:rPr>
              <a:t> </a:t>
            </a:r>
            <a:r xmlns:a="http://schemas.openxmlformats.org/drawingml/2006/main">
              <a:rPr lang="pa" altLang="ko-KR" sz="2800">
                <a:solidFill>
                  <a:schemeClr val="tx1">
                    <a:lumMod val="65000"/>
                    <a:lumOff val="35000"/>
                  </a:schemeClr>
                </a:solidFill>
              </a:rPr>
              <a:t>6:16</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596403546"/>
      </p:ext>
    </p:extLst>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AS_NET" val="6.0.16"/>
  <p:tag name="AS_OS" val="Microsoft Windows NT 10.0.20348.0"/>
  <p:tag name="AS_RELEASE_DATE" val="2021.05.14"/>
  <p:tag name="AS_TITLE" val="Aspose.Slides for .NET Standard 2.0"/>
  <p:tag name="AS_VERSION" val="21.5"/>
</p:tagLst>
</file>

<file path=ppt/theme/theme1.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a:ea typeface="Arial"/>
        <a:cs typeface="Arial"/>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a:ea typeface="Arial"/>
        <a:cs typeface="Arial"/>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1027</TotalTime>
  <Words>4457</Words>
  <Application>Microsoft Office PowerPoint</Application>
  <PresentationFormat>화면 슬라이드 쇼(4:3)</PresentationFormat>
  <Paragraphs>460</Paragraphs>
  <Slides>165</Slides>
  <Notes>4</Notes>
  <HiddenSlides>0</HiddenSlides>
  <MMClips>0</MMClips>
  <ScaleCrop>false</ScaleCrop>
  <HeadingPairs>
    <vt:vector size="6" baseType="variant">
      <vt:variant>
        <vt:lpstr>사용한 글꼴</vt:lpstr>
      </vt:variant>
      <vt:variant>
        <vt:i4>2</vt:i4>
      </vt:variant>
      <vt:variant>
        <vt:lpstr>테마</vt:lpstr>
      </vt:variant>
      <vt:variant>
        <vt:i4>5</vt:i4>
      </vt:variant>
      <vt:variant>
        <vt:lpstr>슬라이드 제목</vt:lpstr>
      </vt:variant>
      <vt:variant>
        <vt:i4>165</vt:i4>
      </vt:variant>
    </vt:vector>
  </HeadingPairs>
  <TitlesOfParts>
    <vt:vector size="172" baseType="lpstr">
      <vt:lpstr>맑은 고딕</vt:lpstr>
      <vt:lpstr>Arial</vt:lpstr>
      <vt:lpstr>Office 테마</vt:lpstr>
      <vt:lpstr>Office 테마</vt:lpstr>
      <vt:lpstr>Office 테마</vt:lpstr>
      <vt:lpstr>Office 테마</vt:lpstr>
      <vt:lpstr>Office 테마</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leo</dc:creator>
  <cp:lastModifiedBy>LG</cp:lastModifiedBy>
  <cp:revision>60</cp:revision>
  <dcterms:created xsi:type="dcterms:W3CDTF">2014-11-24T05:13:47Z</dcterms:created>
  <dcterms:modified xsi:type="dcterms:W3CDTF">2023-09-25T07:41:07Z</dcterms:modified>
</cp:coreProperties>
</file>